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  <p:embeddedFont>
      <p:font typeface="Inter"/>
      <p:regular r:id="rId46"/>
      <p:bold r:id="rId47"/>
    </p:embeddedFont>
    <p:embeddedFont>
      <p:font typeface="PT Sans"/>
      <p:regular r:id="rId48"/>
      <p:bold r:id="rId49"/>
      <p:italic r:id="rId50"/>
      <p:boldItalic r:id="rId51"/>
    </p:embeddedFont>
    <p:embeddedFont>
      <p:font typeface="Merriweather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793D8E-7CA4-4C98-BE72-535107516E8E}">
  <a:tblStyle styleId="{BE793D8E-7CA4-4C98-BE72-535107516E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font" Target="fonts/Roboto-regular.fntdata"/><Relationship Id="rId41" Type="http://schemas.openxmlformats.org/officeDocument/2006/relationships/slide" Target="slides/slide34.xml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Inter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PTSans-regular.fntdata"/><Relationship Id="rId47" Type="http://schemas.openxmlformats.org/officeDocument/2006/relationships/font" Target="fonts/Inter-bold.fntdata"/><Relationship Id="rId49" Type="http://schemas.openxmlformats.org/officeDocument/2006/relationships/font" Target="fonts/PTSans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PTSans-boldItalic.fntdata"/><Relationship Id="rId50" Type="http://schemas.openxmlformats.org/officeDocument/2006/relationships/font" Target="fonts/PTSans-italic.fntdata"/><Relationship Id="rId53" Type="http://schemas.openxmlformats.org/officeDocument/2006/relationships/font" Target="fonts/Merriweather-bold.fntdata"/><Relationship Id="rId52" Type="http://schemas.openxmlformats.org/officeDocument/2006/relationships/font" Target="fonts/Merriweather-regular.fntdata"/><Relationship Id="rId11" Type="http://schemas.openxmlformats.org/officeDocument/2006/relationships/slide" Target="slides/slide4.xml"/><Relationship Id="rId55" Type="http://schemas.openxmlformats.org/officeDocument/2006/relationships/font" Target="fonts/Merriweather-boldItalic.fntdata"/><Relationship Id="rId10" Type="http://schemas.openxmlformats.org/officeDocument/2006/relationships/slide" Target="slides/slide3.xml"/><Relationship Id="rId54" Type="http://schemas.openxmlformats.org/officeDocument/2006/relationships/font" Target="fonts/Merriweather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51919bf64_0_146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e51919bf64_0_1460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e51919bf64_0_5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1e51919bf64_0_5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1e51919bf64_0_5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e51919bf64_0_6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1e51919bf64_0_6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>
                <a:latin typeface="PT Sans"/>
                <a:ea typeface="PT Sans"/>
                <a:cs typeface="PT Sans"/>
                <a:sym typeface="PT Sans"/>
              </a:rPr>
              <a:t>Tanto a explicabilidade quanto a transparência permitem outras funções importantes, como rastreabilidade, auditabilidade e garantir responsabilidade.</a:t>
            </a:r>
            <a:endParaRPr sz="14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"/>
          </a:p>
        </p:txBody>
      </p:sp>
      <p:sp>
        <p:nvSpPr>
          <p:cNvPr id="238" name="Google Shape;238;g1e51919bf64_0_6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e51919bf64_0_5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e51919bf64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e51919bf64_0_5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e51919bf64_0_7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e51919bf64_0_7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1e51919bf64_0_7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e51919bf64_0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e51919bf64_0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e51919bf64_0_7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e51919bf64_0_7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1300">
                <a:latin typeface="PT Sans"/>
                <a:ea typeface="PT Sans"/>
                <a:cs typeface="PT Sans"/>
                <a:sym typeface="PT Sans"/>
              </a:rPr>
              <a:t>Muitas aplicações de sistemas de aprendizado de máquina exigem a </a:t>
            </a:r>
            <a:r>
              <a:rPr b="1" lang="pt-BR" sz="1300">
                <a:latin typeface="PT Sans"/>
                <a:ea typeface="PT Sans"/>
                <a:cs typeface="PT Sans"/>
                <a:sym typeface="PT Sans"/>
              </a:rPr>
              <a:t>capacidade de explicar por que certas previsões são feitas.</a:t>
            </a:r>
            <a:r>
              <a:rPr lang="pt-BR" sz="1300">
                <a:latin typeface="PT Sans"/>
                <a:ea typeface="PT Sans"/>
                <a:cs typeface="PT Sans"/>
                <a:sym typeface="PT Sans"/>
              </a:rPr>
              <a:t> Considere um sistema de detecção de fraude: não é muito útil para um usuário ver uma lista de possíveis tentativas de fraude sem qualquer explicação do motivo pelo qual o sistema pensou que a tentativa era fraude. </a:t>
            </a:r>
            <a:endParaRPr sz="13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pt-BR" sz="1600">
                <a:latin typeface="PT Sans"/>
                <a:ea typeface="PT Sans"/>
                <a:cs typeface="PT Sans"/>
                <a:sym typeface="PT Sans"/>
              </a:rPr>
              <a:t>No geral, o foco das empresas é desenvolver modelos eficientes e precisos, mas, não necessariamente explicáveis…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</p:txBody>
      </p:sp>
      <p:sp>
        <p:nvSpPr>
          <p:cNvPr id="298" name="Google Shape;298;g1e51919bf64_0_7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e51919bf64_0_8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e51919bf64_0_8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1300">
                <a:latin typeface="PT Sans"/>
                <a:ea typeface="PT Sans"/>
                <a:cs typeface="PT Sans"/>
                <a:sym typeface="PT Sans"/>
              </a:rPr>
              <a:t>Muitas aplicações de sistemas de aprendizado de máquina exigem a </a:t>
            </a:r>
            <a:r>
              <a:rPr b="1" lang="pt-BR" sz="1300">
                <a:latin typeface="PT Sans"/>
                <a:ea typeface="PT Sans"/>
                <a:cs typeface="PT Sans"/>
                <a:sym typeface="PT Sans"/>
              </a:rPr>
              <a:t>capacidade de explicar por que certas previsões são feitas.</a:t>
            </a:r>
            <a:r>
              <a:rPr lang="pt-BR" sz="1300">
                <a:latin typeface="PT Sans"/>
                <a:ea typeface="PT Sans"/>
                <a:cs typeface="PT Sans"/>
                <a:sym typeface="PT Sans"/>
              </a:rPr>
              <a:t> Considere um sistema de detecção de fraude: não é muito útil para um usuário ver uma lista de possíveis tentativas de fraude sem qualquer explicação do motivo pelo qual o sistema pensou que a tentativa era fraude. </a:t>
            </a:r>
            <a:endParaRPr sz="13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pt-BR" sz="1600">
                <a:latin typeface="PT Sans"/>
                <a:ea typeface="PT Sans"/>
                <a:cs typeface="PT Sans"/>
                <a:sym typeface="PT Sans"/>
              </a:rPr>
              <a:t>No geral, o foco das empresas é desenvolver modelos eficientes e precisos, mas, não necessariamente explicáveis…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</p:txBody>
      </p:sp>
      <p:sp>
        <p:nvSpPr>
          <p:cNvPr id="308" name="Google Shape;308;g1e51919bf64_0_8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e51919bf64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e51919bf64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e51919bf64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e51919bf64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e51919bf64_0_7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e51919bf64_0_7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1e51919bf64_0_7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51919bf64_0_137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e51919bf64_0_1377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e51919bf64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e51919bf64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e51919bf64_0_1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e51919bf64_0_1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e51919bf64_0_1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e51919bf64_0_1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e51919bf64_0_12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e51919bf64_0_1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e51919bf64_0_1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e51919bf64_0_1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e51919bf64_0_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e51919bf64_0_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e51919bf64_0_8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e51919bf64_0_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e51919bf64_0_10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e51919bf64_0_1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e51919bf64_0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e51919bf64_0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Summary plot nos mostra o contraste entre os grupos. Apesar de o atributo estado civil casado ser o mais importante para os dois grupos, os valores SHAP são opostos. Para o grupo 0, o estado civil casado é uma variável que contribui negativamente para a predição favorável, enquanto que para o grupo 1, existe um cenário oposto. As características demográficas do grupo 1 explicam as divergências: trata-se de um grupo predominantemente composto por homens (89\%) mais velhos (média de 43 anos) e casados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e51919bf64_0_18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e51919bf64_0_1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51919bf64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1e51919bf64_0_1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e51919bf64_0_172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1e51919bf64_0_1724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e51919bf64_0_173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5" name="Google Shape;455;g1e51919bf64_0_173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56" name="Google Shape;456;g1e51919bf64_0_1733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g1e51919bf64_0_173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temos de um lado jovens brancos privilegiados construindo o futuro a partir de espaçonaves e Inteligência Artificial de acordo com seus sonhos particulares.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do outro, jovens negros lutando contra as estatítiscas de um país que não demonstra se importar com eles.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 entanto, a quem servem os futuros que estão sendo construídos?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Ao sujeitar a população negra e periférica ao controle técnico exercido por tecnologias como reconhecimento facial e impedir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sua participação na construção dessas tecnologias, a tecnocracia perpetua as estruturas do poder do passado de forma tecnicamente racional.</a:t>
            </a:r>
            <a:endParaRPr/>
          </a:p>
        </p:txBody>
      </p:sp>
      <p:sp>
        <p:nvSpPr>
          <p:cNvPr id="458" name="Google Shape;458;g1e51919bf64_0_1733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9" name="Google Shape;459;g1e51919bf64_0_173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e51919bf64_0_174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64" name="Google Shape;464;g1e51919bf64_0_174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65" name="Google Shape;465;g1e51919bf64_0_1741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g1e51919bf64_0_1741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Faltam exemplos que e sobram estereótipos que reforçam a ideia de que a tecnologia é um campo inacessível.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imagem de um programador é sempre masculina, branca e com ares de gênio.</a:t>
            </a:r>
            <a:endParaRPr/>
          </a:p>
        </p:txBody>
      </p:sp>
      <p:sp>
        <p:nvSpPr>
          <p:cNvPr id="467" name="Google Shape;467;g1e51919bf64_0_1741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68" name="Google Shape;468;g1e51919bf64_0_1741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e51919bf64_0_1636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1e51919bf64_0_1636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e51919bf64_0_155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1e51919bf64_0_1553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51919bf64_0_18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e51919bf64_0_189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e51919bf64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e51919bf64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51919bf64_0_4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e51919bf64_0_4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e51919bf64_0_4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51919bf64_0_4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1e51919bf64_0_4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1e51919bf64_0_4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e51919bf64_0_5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e51919bf64_0_5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e51919bf64_0_5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e51919bf64_0_5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e51919bf64_0_5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e51919bf64_0_5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9460A0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095050" y="1998249"/>
            <a:ext cx="6858000" cy="12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Roboto"/>
              <a:buNone/>
              <a:defRPr b="1" sz="4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60A0"/>
              </a:buClr>
              <a:buSzPts val="2600"/>
              <a:buFont typeface="Roboto"/>
              <a:buNone/>
              <a:defRPr b="1" sz="2600">
                <a:solidFill>
                  <a:srgbClr val="9460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1100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1100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1100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1100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1100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1100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1100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1100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1100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19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9" name="Google Shape;89;p19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with Image 1 1">
  <p:cSld name="1_Title Slide with Image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es dados">
  <p:cSld name="MAIN_POIN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438750" y="457750"/>
            <a:ext cx="8266500" cy="4090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sz="35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8" name="Google Shape;12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45377" y="-512975"/>
            <a:ext cx="3057551" cy="301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76748" y="2571750"/>
            <a:ext cx="3057551" cy="301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Roboto"/>
              <a:buNone/>
              <a:defRPr sz="26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Roboto"/>
              <a:buNone/>
              <a:defRPr sz="26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Roboto"/>
              <a:buNone/>
              <a:defRPr sz="26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Roboto"/>
              <a:buNone/>
              <a:defRPr sz="26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Roboto"/>
              <a:buNone/>
              <a:defRPr sz="26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Roboto"/>
              <a:buNone/>
              <a:defRPr sz="26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Roboto"/>
              <a:buNone/>
              <a:defRPr sz="26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Roboto"/>
              <a:buNone/>
              <a:defRPr sz="26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Roboto"/>
              <a:buNone/>
              <a:defRPr sz="2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•"/>
              <a:defRPr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8477" y="-1383425"/>
            <a:ext cx="3057551" cy="301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60A0"/>
              </a:buClr>
              <a:buSzPts val="2600"/>
              <a:buFont typeface="Roboto"/>
              <a:buNone/>
              <a:defRPr b="1" i="0" sz="2600" u="none" cap="none" strike="noStrike">
                <a:solidFill>
                  <a:srgbClr val="9460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arlavieira.dev/" TargetMode="External"/><Relationship Id="rId4" Type="http://schemas.openxmlformats.org/officeDocument/2006/relationships/image" Target="../media/image3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pair-code.github.io/what-if-tool/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pair-code.github.io/what-if-tool/" TargetMode="External"/><Relationship Id="rId4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ithub.com/marcotcr/lime" TargetMode="External"/><Relationship Id="rId4" Type="http://schemas.openxmlformats.org/officeDocument/2006/relationships/hyperlink" Target="https://shap.readthedocs.io/en/latest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Relationship Id="rId4" Type="http://schemas.openxmlformats.org/officeDocument/2006/relationships/image" Target="../media/image11.jpg"/><Relationship Id="rId5" Type="http://schemas.openxmlformats.org/officeDocument/2006/relationships/image" Target="../media/image10.png"/><Relationship Id="rId6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arvardlawreview.org/2017/03/state-v-loomis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D1D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/>
          <p:nvPr/>
        </p:nvSpPr>
        <p:spPr>
          <a:xfrm>
            <a:off x="0" y="0"/>
            <a:ext cx="9144000" cy="836700"/>
          </a:xfrm>
          <a:prstGeom prst="rect">
            <a:avLst/>
          </a:prstGeom>
          <a:solidFill>
            <a:srgbClr val="F8F7F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8"/>
          <p:cNvSpPr txBox="1"/>
          <p:nvPr/>
        </p:nvSpPr>
        <p:spPr>
          <a:xfrm>
            <a:off x="3117275" y="3861425"/>
            <a:ext cx="5512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Engenheira de Dados e </a:t>
            </a:r>
            <a:r>
              <a:rPr lang="pt-BR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Mestre em Inteligência Artificial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514350" y="1731163"/>
            <a:ext cx="8115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Desafios na construção de algoritmos explicáveis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514300" y="3847135"/>
            <a:ext cx="2823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CARLA VIEIRA</a:t>
            </a:r>
            <a:endParaRPr sz="900">
              <a:solidFill>
                <a:schemeClr val="lt1"/>
              </a:solidFill>
            </a:endParaRPr>
          </a:p>
        </p:txBody>
      </p:sp>
      <p:cxnSp>
        <p:nvCxnSpPr>
          <p:cNvPr id="143" name="Google Shape;143;p28"/>
          <p:cNvCxnSpPr/>
          <p:nvPr/>
        </p:nvCxnSpPr>
        <p:spPr>
          <a:xfrm>
            <a:off x="514300" y="3666515"/>
            <a:ext cx="81153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28"/>
          <p:cNvCxnSpPr/>
          <p:nvPr/>
        </p:nvCxnSpPr>
        <p:spPr>
          <a:xfrm>
            <a:off x="514300" y="4249688"/>
            <a:ext cx="81153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93" y="180230"/>
            <a:ext cx="2104345" cy="4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m para ai black box" id="232" name="Google Shape;23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6362" y="1716781"/>
            <a:ext cx="2051277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7"/>
          <p:cNvSpPr txBox="1"/>
          <p:nvPr/>
        </p:nvSpPr>
        <p:spPr>
          <a:xfrm>
            <a:off x="628650" y="936710"/>
            <a:ext cx="78867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1" sz="3600" u="none" cap="none" strike="noStrike">
              <a:solidFill>
                <a:srgbClr val="2C69B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4" name="Google Shape;234;p37"/>
          <p:cNvSpPr txBox="1"/>
          <p:nvPr>
            <p:ph type="title"/>
          </p:nvPr>
        </p:nvSpPr>
        <p:spPr>
          <a:xfrm>
            <a:off x="457194" y="584569"/>
            <a:ext cx="8229600" cy="857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Como abrir a caixa opaca?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m para black box icon open" id="240" name="Google Shape;240;p38"/>
          <p:cNvPicPr preferRelativeResize="0"/>
          <p:nvPr/>
        </p:nvPicPr>
        <p:blipFill rotWithShape="1">
          <a:blip r:embed="rId3">
            <a:alphaModFix/>
          </a:blip>
          <a:srcRect b="23483" l="0" r="0" t="0"/>
          <a:stretch/>
        </p:blipFill>
        <p:spPr>
          <a:xfrm>
            <a:off x="3219413" y="1333181"/>
            <a:ext cx="2797013" cy="231131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8"/>
          <p:cNvSpPr txBox="1"/>
          <p:nvPr/>
        </p:nvSpPr>
        <p:spPr>
          <a:xfrm>
            <a:off x="523108" y="1333185"/>
            <a:ext cx="2544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JUSTIÇA (</a:t>
            </a:r>
            <a:r>
              <a:rPr b="1" i="1" lang="pt-BR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FAIRNESS)</a:t>
            </a:r>
            <a:endParaRPr b="1" i="1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3324675" y="802876"/>
            <a:ext cx="25446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900" u="none" cap="none" strike="noStrike">
                <a:solidFill>
                  <a:srgbClr val="9460A0"/>
                </a:solidFill>
                <a:latin typeface="Roboto"/>
                <a:ea typeface="Roboto"/>
                <a:cs typeface="Roboto"/>
                <a:sym typeface="Roboto"/>
              </a:rPr>
              <a:t>EXPLICABILIDADE</a:t>
            </a:r>
            <a:endParaRPr i="0" sz="1500" u="none" cap="none" strike="noStrike">
              <a:solidFill>
                <a:srgbClr val="946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8"/>
          <p:cNvSpPr txBox="1"/>
          <p:nvPr/>
        </p:nvSpPr>
        <p:spPr>
          <a:xfrm>
            <a:off x="6168203" y="1333185"/>
            <a:ext cx="2544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TRANSPARÊNCIA e </a:t>
            </a:r>
            <a:r>
              <a:rPr b="1" lang="pt-BR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ACCOUNTABILITY</a:t>
            </a:r>
            <a:endParaRPr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38"/>
          <p:cNvSpPr/>
          <p:nvPr/>
        </p:nvSpPr>
        <p:spPr>
          <a:xfrm>
            <a:off x="3879627" y="2017468"/>
            <a:ext cx="579600" cy="5223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8"/>
          <p:cNvSpPr/>
          <p:nvPr/>
        </p:nvSpPr>
        <p:spPr>
          <a:xfrm>
            <a:off x="4757989" y="2017468"/>
            <a:ext cx="579600" cy="5223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8"/>
          <p:cNvSpPr/>
          <p:nvPr/>
        </p:nvSpPr>
        <p:spPr>
          <a:xfrm>
            <a:off x="4307140" y="2128134"/>
            <a:ext cx="579600" cy="522300"/>
          </a:xfrm>
          <a:prstGeom prst="ellipse">
            <a:avLst/>
          </a:prstGeom>
          <a:solidFill>
            <a:srgbClr val="2C69B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38"/>
          <p:cNvCxnSpPr>
            <a:stCxn id="244" idx="0"/>
            <a:endCxn id="241" idx="3"/>
          </p:cNvCxnSpPr>
          <p:nvPr/>
        </p:nvCxnSpPr>
        <p:spPr>
          <a:xfrm flipH="1" rot="5400000">
            <a:off x="3386127" y="1234168"/>
            <a:ext cx="465000" cy="1101600"/>
          </a:xfrm>
          <a:prstGeom prst="bentConnector2">
            <a:avLst/>
          </a:prstGeom>
          <a:noFill/>
          <a:ln cap="flat" cmpd="sng" w="12700">
            <a:solidFill>
              <a:srgbClr val="262626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38"/>
          <p:cNvCxnSpPr>
            <a:stCxn id="245" idx="0"/>
            <a:endCxn id="243" idx="1"/>
          </p:cNvCxnSpPr>
          <p:nvPr/>
        </p:nvCxnSpPr>
        <p:spPr>
          <a:xfrm rot="-5400000">
            <a:off x="5375539" y="1224718"/>
            <a:ext cx="465000" cy="1120500"/>
          </a:xfrm>
          <a:prstGeom prst="bentConnector2">
            <a:avLst/>
          </a:prstGeom>
          <a:noFill/>
          <a:ln cap="flat" cmpd="sng" w="12700">
            <a:solidFill>
              <a:srgbClr val="262626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38"/>
          <p:cNvCxnSpPr>
            <a:stCxn id="242" idx="2"/>
            <a:endCxn id="246" idx="0"/>
          </p:cNvCxnSpPr>
          <p:nvPr/>
        </p:nvCxnSpPr>
        <p:spPr>
          <a:xfrm>
            <a:off x="4596975" y="1391176"/>
            <a:ext cx="0" cy="737100"/>
          </a:xfrm>
          <a:prstGeom prst="straightConnector1">
            <a:avLst/>
          </a:prstGeom>
          <a:noFill/>
          <a:ln cap="flat" cmpd="sng" w="12700">
            <a:solidFill>
              <a:srgbClr val="88888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50" name="Google Shape;250;p38"/>
          <p:cNvSpPr txBox="1"/>
          <p:nvPr/>
        </p:nvSpPr>
        <p:spPr>
          <a:xfrm>
            <a:off x="1049531" y="3755175"/>
            <a:ext cx="71367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Inteligência Artificial Explicável é a área de pesquisa que utiliza diferentes metodologias para explicar as predições dos modelos de aprendizado de máquina.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/>
          <p:nvPr/>
        </p:nvSpPr>
        <p:spPr>
          <a:xfrm>
            <a:off x="619525" y="519100"/>
            <a:ext cx="4359600" cy="2048100"/>
          </a:xfrm>
          <a:prstGeom prst="wedgeRectCallout">
            <a:avLst>
              <a:gd fmla="val 39985" name="adj1"/>
              <a:gd fmla="val 70745" name="adj2"/>
            </a:avLst>
          </a:prstGeom>
          <a:solidFill>
            <a:srgbClr val="946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Quem deve ser responsabilizado quando um algoritmo discrimina pessoas ou segmentos sociais, cria acidentes ou gera resultados injustos, ofensivos e até letais?</a:t>
            </a:r>
            <a:endParaRPr b="1" sz="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9"/>
          <p:cNvSpPr/>
          <p:nvPr/>
        </p:nvSpPr>
        <p:spPr>
          <a:xfrm>
            <a:off x="6190600" y="1032175"/>
            <a:ext cx="2378100" cy="1384800"/>
          </a:xfrm>
          <a:prstGeom prst="wedgeRectCallout">
            <a:avLst>
              <a:gd fmla="val -93329" name="adj1"/>
              <a:gd fmla="val 22219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Os seus desenvolvedores, analistas e pessoas envolvidas na sua modelagem?</a:t>
            </a:r>
            <a:endParaRPr sz="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39"/>
          <p:cNvSpPr/>
          <p:nvPr/>
        </p:nvSpPr>
        <p:spPr>
          <a:xfrm>
            <a:off x="1407600" y="3277775"/>
            <a:ext cx="2378100" cy="1045500"/>
          </a:xfrm>
          <a:prstGeom prst="wedgeRectCallout">
            <a:avLst>
              <a:gd fmla="val -26063" name="adj1"/>
              <a:gd fmla="val -95115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empresa ou o governo que o adotou? </a:t>
            </a:r>
            <a:endParaRPr sz="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39"/>
          <p:cNvSpPr/>
          <p:nvPr/>
        </p:nvSpPr>
        <p:spPr>
          <a:xfrm>
            <a:off x="5598731" y="3043606"/>
            <a:ext cx="2378100" cy="1045500"/>
          </a:xfrm>
          <a:prstGeom prst="wedgeRectCallout">
            <a:avLst>
              <a:gd fmla="val -66774" name="adj1"/>
              <a:gd fmla="val -53467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 corporação que o comercializa?</a:t>
            </a:r>
            <a:endParaRPr sz="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/>
              <a:t>Porque explicabilidade e transparência importam?</a:t>
            </a:r>
            <a:endParaRPr sz="2700"/>
          </a:p>
        </p:txBody>
      </p:sp>
      <p:sp>
        <p:nvSpPr>
          <p:cNvPr id="266" name="Google Shape;266;p4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Char char="-"/>
            </a:pPr>
            <a:r>
              <a:rPr b="1" lang="pt-BR"/>
              <a:t>Garantir transparência</a:t>
            </a:r>
            <a:r>
              <a:rPr lang="pt-BR"/>
              <a:t> e conhecimento/confiança dos usuários sobre o sistema;</a:t>
            </a:r>
            <a:endParaRPr/>
          </a:p>
          <a:p>
            <a:pPr indent="-2667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PT Sans"/>
              <a:buChar char="-"/>
            </a:pPr>
            <a:r>
              <a:rPr b="1" lang="pt-BR"/>
              <a:t>Ferramenta de investigação de vieses e preconceitos: a</a:t>
            </a:r>
            <a:r>
              <a:rPr lang="pt-BR"/>
              <a:t>nalisar os dados de treinamento e buscar potenciais vieses, desbalanceamentos e preconceitos. Entender as variáveis coletadas e se elas são suficientes para resolver o problema de forma "justa" e ética.</a:t>
            </a:r>
            <a:endParaRPr/>
          </a:p>
          <a:p>
            <a:pPr indent="-2667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PT Sans"/>
              <a:buChar char="-"/>
            </a:pPr>
            <a:r>
              <a:rPr b="1" lang="pt-BR"/>
              <a:t>Atender políticas regulatórias: </a:t>
            </a:r>
            <a:r>
              <a:rPr lang="pt-BR"/>
              <a:t>Transparência ou explicabilidade são essenciais para provar que um produto ou serviço atende aos padrões regulatórios e para ajudar a lidar com questões sobre responsabilidade;</a:t>
            </a:r>
            <a:endParaRPr/>
          </a:p>
          <a:p>
            <a:pPr indent="-266700" lvl="0" marL="3429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Font typeface="PT Sans"/>
              <a:buChar char="-"/>
            </a:pPr>
            <a:r>
              <a:rPr b="1" lang="pt-BR"/>
              <a:t>Avaliação de vulnerabilidade de sistemas</a:t>
            </a:r>
            <a:r>
              <a:rPr lang="pt-BR"/>
              <a:t>: a interpretabilidade pode permitir que quem desenvolveu o sistema conheça as falhas e desenvolva melhorias.</a:t>
            </a:r>
            <a:endParaRPr sz="2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/>
          <p:nvPr/>
        </p:nvSpPr>
        <p:spPr>
          <a:xfrm>
            <a:off x="361350" y="161607"/>
            <a:ext cx="8421300" cy="2096700"/>
          </a:xfrm>
          <a:prstGeom prst="rect">
            <a:avLst/>
          </a:prstGeom>
          <a:noFill/>
          <a:ln cap="flat" cmpd="sng" w="9525">
            <a:solidFill>
              <a:srgbClr val="9460A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2" name="Google Shape;272;p41"/>
          <p:cNvSpPr/>
          <p:nvPr/>
        </p:nvSpPr>
        <p:spPr>
          <a:xfrm>
            <a:off x="658138" y="778538"/>
            <a:ext cx="1055400" cy="101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latin typeface="PT Sans"/>
                <a:ea typeface="PT Sans"/>
                <a:cs typeface="PT Sans"/>
                <a:sym typeface="PT Sans"/>
              </a:rPr>
              <a:t>Dados de treinamento</a:t>
            </a:r>
            <a:endParaRPr b="1" sz="1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3" name="Google Shape;273;p41"/>
          <p:cNvSpPr/>
          <p:nvPr/>
        </p:nvSpPr>
        <p:spPr>
          <a:xfrm>
            <a:off x="2363988" y="778538"/>
            <a:ext cx="1055400" cy="101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latin typeface="PT Sans"/>
                <a:ea typeface="PT Sans"/>
                <a:cs typeface="PT Sans"/>
                <a:sym typeface="PT Sans"/>
              </a:rPr>
              <a:t>Modelo de Aprendizado de Máquina</a:t>
            </a:r>
            <a:endParaRPr b="1" sz="1000"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274" name="Google Shape;274;p41"/>
          <p:cNvCxnSpPr>
            <a:stCxn id="272" idx="3"/>
            <a:endCxn id="273" idx="1"/>
          </p:cNvCxnSpPr>
          <p:nvPr/>
        </p:nvCxnSpPr>
        <p:spPr>
          <a:xfrm>
            <a:off x="1713538" y="1284038"/>
            <a:ext cx="650400" cy="0"/>
          </a:xfrm>
          <a:prstGeom prst="straightConnector1">
            <a:avLst/>
          </a:prstGeom>
          <a:noFill/>
          <a:ln cap="flat" cmpd="sng" w="9525">
            <a:solidFill>
              <a:srgbClr val="2C69B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5" name="Google Shape;275;p41"/>
          <p:cNvCxnSpPr>
            <a:stCxn id="273" idx="3"/>
            <a:endCxn id="276" idx="2"/>
          </p:cNvCxnSpPr>
          <p:nvPr/>
        </p:nvCxnSpPr>
        <p:spPr>
          <a:xfrm>
            <a:off x="3419388" y="1284038"/>
            <a:ext cx="1725000" cy="0"/>
          </a:xfrm>
          <a:prstGeom prst="straightConnector1">
            <a:avLst/>
          </a:prstGeom>
          <a:noFill/>
          <a:ln cap="flat" cmpd="sng" w="9525">
            <a:solidFill>
              <a:srgbClr val="2C69B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77" name="Google Shape;27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275" y="984375"/>
            <a:ext cx="673375" cy="59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1"/>
          <p:cNvSpPr/>
          <p:nvPr/>
        </p:nvSpPr>
        <p:spPr>
          <a:xfrm>
            <a:off x="5144463" y="778538"/>
            <a:ext cx="1011000" cy="10110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8" name="Google Shape;278;p41"/>
          <p:cNvSpPr txBox="1"/>
          <p:nvPr/>
        </p:nvSpPr>
        <p:spPr>
          <a:xfrm>
            <a:off x="5144475" y="1835438"/>
            <a:ext cx="10110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PT Sans"/>
                <a:ea typeface="PT Sans"/>
                <a:cs typeface="PT Sans"/>
                <a:sym typeface="PT Sans"/>
              </a:rPr>
              <a:t>Usuário</a:t>
            </a:r>
            <a:endParaRPr b="1" sz="12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9" name="Google Shape;279;p41"/>
          <p:cNvSpPr txBox="1"/>
          <p:nvPr/>
        </p:nvSpPr>
        <p:spPr>
          <a:xfrm>
            <a:off x="3505144" y="1071823"/>
            <a:ext cx="15537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latin typeface="PT Sans"/>
                <a:ea typeface="PT Sans"/>
                <a:cs typeface="PT Sans"/>
                <a:sym typeface="PT Sans"/>
              </a:rPr>
              <a:t>Decisão ou recomendação</a:t>
            </a:r>
            <a:endParaRPr b="1" sz="9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0" name="Google Shape;280;p41"/>
          <p:cNvSpPr txBox="1"/>
          <p:nvPr/>
        </p:nvSpPr>
        <p:spPr>
          <a:xfrm>
            <a:off x="6292750" y="581963"/>
            <a:ext cx="24456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latin typeface="PT Sans"/>
                <a:ea typeface="PT Sans"/>
                <a:cs typeface="PT Sans"/>
                <a:sym typeface="PT Sans"/>
              </a:rPr>
              <a:t>- Por que </a:t>
            </a:r>
            <a:r>
              <a:rPr lang="pt-BR" sz="1100">
                <a:latin typeface="PT Sans"/>
                <a:ea typeface="PT Sans"/>
                <a:cs typeface="PT Sans"/>
                <a:sym typeface="PT Sans"/>
              </a:rPr>
              <a:t>o modelo fez essa predição?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latin typeface="PT Sans"/>
                <a:ea typeface="PT Sans"/>
                <a:cs typeface="PT Sans"/>
                <a:sym typeface="PT Sans"/>
              </a:rPr>
              <a:t>- Quando </a:t>
            </a:r>
            <a:r>
              <a:rPr lang="pt-BR" sz="1100">
                <a:latin typeface="PT Sans"/>
                <a:ea typeface="PT Sans"/>
                <a:cs typeface="PT Sans"/>
                <a:sym typeface="PT Sans"/>
              </a:rPr>
              <a:t>o modelo falha?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 Quando </a:t>
            </a:r>
            <a:r>
              <a:rPr lang="pt-BR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 modelo tem sucesso?</a:t>
            </a:r>
            <a:endParaRPr sz="11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 Quando </a:t>
            </a:r>
            <a:r>
              <a:rPr lang="pt-BR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posso confiar?</a:t>
            </a:r>
            <a:endParaRPr sz="11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 Como </a:t>
            </a:r>
            <a:r>
              <a:rPr lang="pt-BR" sz="1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posso corrigir um erro?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613575" y="317688"/>
            <a:ext cx="31296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PT Sans"/>
                <a:ea typeface="PT Sans"/>
                <a:cs typeface="PT Sans"/>
                <a:sym typeface="PT Sans"/>
              </a:rPr>
              <a:t>HOJE</a:t>
            </a:r>
            <a:endParaRPr b="1" sz="18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2" name="Google Shape;282;p41"/>
          <p:cNvSpPr/>
          <p:nvPr/>
        </p:nvSpPr>
        <p:spPr>
          <a:xfrm>
            <a:off x="361350" y="2466262"/>
            <a:ext cx="8421300" cy="2011200"/>
          </a:xfrm>
          <a:prstGeom prst="rect">
            <a:avLst/>
          </a:prstGeom>
          <a:noFill/>
          <a:ln cap="flat" cmpd="sng" w="9525">
            <a:solidFill>
              <a:srgbClr val="9460A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1"/>
          <p:cNvSpPr/>
          <p:nvPr/>
        </p:nvSpPr>
        <p:spPr>
          <a:xfrm>
            <a:off x="658138" y="3037631"/>
            <a:ext cx="1055400" cy="101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latin typeface="PT Sans"/>
                <a:ea typeface="PT Sans"/>
                <a:cs typeface="PT Sans"/>
                <a:sym typeface="PT Sans"/>
              </a:rPr>
              <a:t>Dados de treinamento</a:t>
            </a:r>
            <a:endParaRPr b="1" sz="1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4" name="Google Shape;284;p41"/>
          <p:cNvSpPr/>
          <p:nvPr/>
        </p:nvSpPr>
        <p:spPr>
          <a:xfrm>
            <a:off x="1992588" y="3037631"/>
            <a:ext cx="1055400" cy="101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latin typeface="PT Sans"/>
                <a:ea typeface="PT Sans"/>
                <a:cs typeface="PT Sans"/>
                <a:sym typeface="PT Sans"/>
              </a:rPr>
              <a:t>Modelo de Aprendizado de Máquina</a:t>
            </a:r>
            <a:endParaRPr b="1" sz="1000"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285" name="Google Shape;285;p41"/>
          <p:cNvCxnSpPr>
            <a:stCxn id="283" idx="3"/>
            <a:endCxn id="284" idx="1"/>
          </p:cNvCxnSpPr>
          <p:nvPr/>
        </p:nvCxnSpPr>
        <p:spPr>
          <a:xfrm>
            <a:off x="1713538" y="3543131"/>
            <a:ext cx="279000" cy="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6" name="Google Shape;286;p41"/>
          <p:cNvSpPr txBox="1"/>
          <p:nvPr/>
        </p:nvSpPr>
        <p:spPr>
          <a:xfrm>
            <a:off x="5144456" y="4098231"/>
            <a:ext cx="10110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PT Sans"/>
                <a:ea typeface="PT Sans"/>
                <a:cs typeface="PT Sans"/>
                <a:sym typeface="PT Sans"/>
              </a:rPr>
              <a:t>Usuário</a:t>
            </a:r>
            <a:endParaRPr b="1" sz="12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7" name="Google Shape;287;p41"/>
          <p:cNvSpPr txBox="1"/>
          <p:nvPr/>
        </p:nvSpPr>
        <p:spPr>
          <a:xfrm>
            <a:off x="6292750" y="2844794"/>
            <a:ext cx="24456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PT Sans"/>
                <a:ea typeface="PT Sans"/>
                <a:cs typeface="PT Sans"/>
                <a:sym typeface="PT Sans"/>
              </a:rPr>
              <a:t>-</a:t>
            </a:r>
            <a:r>
              <a:rPr lang="pt-BR" sz="1100">
                <a:latin typeface="PT Sans"/>
                <a:ea typeface="PT Sans"/>
                <a:cs typeface="PT Sans"/>
                <a:sym typeface="PT Sans"/>
              </a:rPr>
              <a:t> Eu entendo</a:t>
            </a:r>
            <a:r>
              <a:rPr b="1" lang="pt-BR" sz="1100">
                <a:latin typeface="PT Sans"/>
                <a:ea typeface="PT Sans"/>
                <a:cs typeface="PT Sans"/>
                <a:sym typeface="PT Sans"/>
              </a:rPr>
              <a:t> o porquê</a:t>
            </a:r>
            <a:endParaRPr b="1" sz="11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PT Sans"/>
                <a:ea typeface="PT Sans"/>
                <a:cs typeface="PT Sans"/>
                <a:sym typeface="PT Sans"/>
              </a:rPr>
              <a:t>- Eu sei </a:t>
            </a:r>
            <a:r>
              <a:rPr b="1" lang="pt-BR" sz="1100">
                <a:latin typeface="PT Sans"/>
                <a:ea typeface="PT Sans"/>
                <a:cs typeface="PT Sans"/>
                <a:sym typeface="PT Sans"/>
              </a:rPr>
              <a:t>quando</a:t>
            </a:r>
            <a:r>
              <a:rPr lang="pt-BR" sz="1100">
                <a:latin typeface="PT Sans"/>
                <a:ea typeface="PT Sans"/>
                <a:cs typeface="PT Sans"/>
                <a:sym typeface="PT Sans"/>
              </a:rPr>
              <a:t> pode falhar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PT Sans"/>
                <a:ea typeface="PT Sans"/>
                <a:cs typeface="PT Sans"/>
                <a:sym typeface="PT Sans"/>
              </a:rPr>
              <a:t>- Eu sei </a:t>
            </a:r>
            <a:r>
              <a:rPr b="1" lang="pt-BR" sz="1100">
                <a:latin typeface="PT Sans"/>
                <a:ea typeface="PT Sans"/>
                <a:cs typeface="PT Sans"/>
                <a:sym typeface="PT Sans"/>
              </a:rPr>
              <a:t>quando</a:t>
            </a:r>
            <a:r>
              <a:rPr lang="pt-BR" sz="1100">
                <a:latin typeface="PT Sans"/>
                <a:ea typeface="PT Sans"/>
                <a:cs typeface="PT Sans"/>
                <a:sym typeface="PT Sans"/>
              </a:rPr>
              <a:t> pode funcionar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PT Sans"/>
                <a:ea typeface="PT Sans"/>
                <a:cs typeface="PT Sans"/>
                <a:sym typeface="PT Sans"/>
              </a:rPr>
              <a:t>- Eu sei </a:t>
            </a:r>
            <a:r>
              <a:rPr b="1" lang="pt-BR" sz="1100">
                <a:latin typeface="PT Sans"/>
                <a:ea typeface="PT Sans"/>
                <a:cs typeface="PT Sans"/>
                <a:sym typeface="PT Sans"/>
              </a:rPr>
              <a:t>quando</a:t>
            </a:r>
            <a:r>
              <a:rPr lang="pt-BR" sz="1100">
                <a:latin typeface="PT Sans"/>
                <a:ea typeface="PT Sans"/>
                <a:cs typeface="PT Sans"/>
                <a:sym typeface="PT Sans"/>
              </a:rPr>
              <a:t> posso confiar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PT Sans"/>
                <a:ea typeface="PT Sans"/>
                <a:cs typeface="PT Sans"/>
                <a:sym typeface="PT Sans"/>
              </a:rPr>
              <a:t>- Eu sei </a:t>
            </a:r>
            <a:r>
              <a:rPr b="1" lang="pt-BR" sz="1100">
                <a:latin typeface="PT Sans"/>
                <a:ea typeface="PT Sans"/>
                <a:cs typeface="PT Sans"/>
                <a:sym typeface="PT Sans"/>
              </a:rPr>
              <a:t>como</a:t>
            </a:r>
            <a:r>
              <a:rPr lang="pt-BR" sz="1100">
                <a:latin typeface="PT Sans"/>
                <a:ea typeface="PT Sans"/>
                <a:cs typeface="PT Sans"/>
                <a:sym typeface="PT Sans"/>
              </a:rPr>
              <a:t> corrigir erros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8" name="Google Shape;288;p41"/>
          <p:cNvSpPr txBox="1"/>
          <p:nvPr/>
        </p:nvSpPr>
        <p:spPr>
          <a:xfrm>
            <a:off x="613575" y="2580519"/>
            <a:ext cx="31296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PT Sans"/>
                <a:ea typeface="PT Sans"/>
                <a:cs typeface="PT Sans"/>
                <a:sym typeface="PT Sans"/>
              </a:rPr>
              <a:t>Interpretabilidade</a:t>
            </a:r>
            <a:endParaRPr b="1" sz="18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9" name="Google Shape;289;p41"/>
          <p:cNvSpPr/>
          <p:nvPr/>
        </p:nvSpPr>
        <p:spPr>
          <a:xfrm>
            <a:off x="3327049" y="3037631"/>
            <a:ext cx="932100" cy="101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latin typeface="PT Sans"/>
                <a:ea typeface="PT Sans"/>
                <a:cs typeface="PT Sans"/>
                <a:sym typeface="PT Sans"/>
              </a:rPr>
              <a:t>Modelo</a:t>
            </a:r>
            <a:endParaRPr b="1" sz="10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latin typeface="PT Sans"/>
                <a:ea typeface="PT Sans"/>
                <a:cs typeface="PT Sans"/>
                <a:sym typeface="PT Sans"/>
              </a:rPr>
              <a:t>Explicável</a:t>
            </a:r>
            <a:endParaRPr b="1" sz="1000"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290" name="Google Shape;290;p41"/>
          <p:cNvCxnSpPr>
            <a:stCxn id="284" idx="3"/>
            <a:endCxn id="289" idx="1"/>
          </p:cNvCxnSpPr>
          <p:nvPr/>
        </p:nvCxnSpPr>
        <p:spPr>
          <a:xfrm>
            <a:off x="3047988" y="3543131"/>
            <a:ext cx="279000" cy="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41"/>
          <p:cNvCxnSpPr>
            <a:stCxn id="289" idx="3"/>
            <a:endCxn id="292" idx="2"/>
          </p:cNvCxnSpPr>
          <p:nvPr/>
        </p:nvCxnSpPr>
        <p:spPr>
          <a:xfrm>
            <a:off x="4259149" y="3543131"/>
            <a:ext cx="885300" cy="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93" name="Google Shape;29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8675" y="3206470"/>
            <a:ext cx="717975" cy="71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1"/>
          <p:cNvSpPr txBox="1"/>
          <p:nvPr/>
        </p:nvSpPr>
        <p:spPr>
          <a:xfrm>
            <a:off x="4259150" y="3247219"/>
            <a:ext cx="8853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latin typeface="PT Sans"/>
                <a:ea typeface="PT Sans"/>
                <a:cs typeface="PT Sans"/>
                <a:sym typeface="PT Sans"/>
              </a:rPr>
              <a:t>Explicações</a:t>
            </a:r>
            <a:endParaRPr b="1" sz="9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2" name="Google Shape;292;p41"/>
          <p:cNvSpPr/>
          <p:nvPr/>
        </p:nvSpPr>
        <p:spPr>
          <a:xfrm>
            <a:off x="5144463" y="3037631"/>
            <a:ext cx="1011000" cy="10110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/>
          <p:nvPr>
            <p:ph type="title"/>
          </p:nvPr>
        </p:nvSpPr>
        <p:spPr>
          <a:xfrm>
            <a:off x="471505" y="205375"/>
            <a:ext cx="8449200" cy="74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relação entre acurácia e explicabilidade</a:t>
            </a:r>
            <a:endParaRPr/>
          </a:p>
        </p:txBody>
      </p:sp>
      <p:sp>
        <p:nvSpPr>
          <p:cNvPr id="301" name="Google Shape;301;p42"/>
          <p:cNvSpPr txBox="1"/>
          <p:nvPr>
            <p:ph idx="1" type="body"/>
          </p:nvPr>
        </p:nvSpPr>
        <p:spPr>
          <a:xfrm>
            <a:off x="542475" y="951175"/>
            <a:ext cx="3689400" cy="3643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9460A0"/>
                </a:solidFill>
              </a:rPr>
              <a:t>Caixa-opaca, mas preciso e eficiente</a:t>
            </a:r>
            <a:r>
              <a:rPr lang="pt-BR" sz="1500">
                <a:solidFill>
                  <a:srgbClr val="9460A0"/>
                </a:solidFill>
              </a:rPr>
              <a:t> </a:t>
            </a:r>
            <a:endParaRPr sz="1500">
              <a:solidFill>
                <a:srgbClr val="9460A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300"/>
              <a:t>A melhor precisão de classificação é normalmente alcançada por modelos opacos. Eles, em geral, não fornecem uma explicação clara das razões pelas quais fizeram uma determinada predição, apenas apresentam uma probabilidade.</a:t>
            </a:r>
            <a:endParaRPr sz="1300"/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02" name="Google Shape;302;p42"/>
          <p:cNvSpPr txBox="1"/>
          <p:nvPr>
            <p:ph idx="2" type="body"/>
          </p:nvPr>
        </p:nvSpPr>
        <p:spPr>
          <a:xfrm>
            <a:off x="4841875" y="951175"/>
            <a:ext cx="3576600" cy="3643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9460A0"/>
                </a:solidFill>
              </a:rPr>
              <a:t>Caixa branca, mas menos preciso</a:t>
            </a:r>
            <a:endParaRPr b="1" sz="1500">
              <a:solidFill>
                <a:srgbClr val="9460A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300"/>
              <a:t>No outro extremo, existem os modelos cujas predições são fáceis de entender, mas possuem capacidade preditiva reduzida.</a:t>
            </a:r>
            <a:endParaRPr sz="1300"/>
          </a:p>
        </p:txBody>
      </p:sp>
      <p:pic>
        <p:nvPicPr>
          <p:cNvPr id="303" name="Google Shape;303;p42"/>
          <p:cNvPicPr preferRelativeResize="0"/>
          <p:nvPr/>
        </p:nvPicPr>
        <p:blipFill rotWithShape="1">
          <a:blip r:embed="rId3">
            <a:alphaModFix/>
          </a:blip>
          <a:srcRect b="9005" l="0" r="52444" t="11648"/>
          <a:stretch/>
        </p:blipFill>
        <p:spPr>
          <a:xfrm>
            <a:off x="1342850" y="1538975"/>
            <a:ext cx="2293250" cy="1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2"/>
          <p:cNvPicPr preferRelativeResize="0"/>
          <p:nvPr/>
        </p:nvPicPr>
        <p:blipFill rotWithShape="1">
          <a:blip r:embed="rId3">
            <a:alphaModFix/>
          </a:blip>
          <a:srcRect b="0" l="47862" r="0" t="0"/>
          <a:stretch/>
        </p:blipFill>
        <p:spPr>
          <a:xfrm>
            <a:off x="5443421" y="1386356"/>
            <a:ext cx="2514151" cy="196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"/>
          <p:cNvSpPr txBox="1"/>
          <p:nvPr>
            <p:ph type="title"/>
          </p:nvPr>
        </p:nvSpPr>
        <p:spPr>
          <a:xfrm>
            <a:off x="471505" y="205375"/>
            <a:ext cx="8449200" cy="74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relação entre acurácia e explicabilidade</a:t>
            </a:r>
            <a:endParaRPr/>
          </a:p>
        </p:txBody>
      </p:sp>
      <p:pic>
        <p:nvPicPr>
          <p:cNvPr id="311" name="Google Shape;3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063" y="1672550"/>
            <a:ext cx="3523826" cy="1393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NEURAL NETWORK&quot;" id="312" name="Google Shape;31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150" y="1436075"/>
            <a:ext cx="2897725" cy="186615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3"/>
          <p:cNvSpPr txBox="1"/>
          <p:nvPr/>
        </p:nvSpPr>
        <p:spPr>
          <a:xfrm>
            <a:off x="4667700" y="3360500"/>
            <a:ext cx="37407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Char char="●"/>
            </a:pPr>
            <a:r>
              <a:rPr lang="pt-BR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Árvores de decisão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Char char="●"/>
            </a:pPr>
            <a:r>
              <a:rPr lang="pt-BR" sz="1300"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pt-BR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egressão linear</a:t>
            </a:r>
            <a:endParaRPr sz="1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43"/>
          <p:cNvSpPr txBox="1"/>
          <p:nvPr/>
        </p:nvSpPr>
        <p:spPr>
          <a:xfrm>
            <a:off x="583300" y="3360500"/>
            <a:ext cx="35766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Char char="●"/>
            </a:pPr>
            <a:r>
              <a:rPr lang="pt-BR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Redes Neurais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Char char="●"/>
            </a:pPr>
            <a:r>
              <a:rPr lang="pt-BR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SVM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Char char="●"/>
            </a:pPr>
            <a:r>
              <a:rPr lang="pt-BR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Random Forest</a:t>
            </a:r>
            <a:endParaRPr sz="1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43"/>
          <p:cNvSpPr txBox="1"/>
          <p:nvPr>
            <p:ph idx="1" type="body"/>
          </p:nvPr>
        </p:nvSpPr>
        <p:spPr>
          <a:xfrm>
            <a:off x="542475" y="951175"/>
            <a:ext cx="3689400" cy="721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None/>
            </a:pPr>
            <a:r>
              <a:rPr b="1" lang="pt-BR" sz="1500">
                <a:solidFill>
                  <a:srgbClr val="9460A0"/>
                </a:solidFill>
              </a:rPr>
              <a:t>Caixa-opaca, mas preciso e eficiente</a:t>
            </a:r>
            <a:endParaRPr sz="1300"/>
          </a:p>
        </p:txBody>
      </p:sp>
      <p:sp>
        <p:nvSpPr>
          <p:cNvPr id="316" name="Google Shape;316;p43"/>
          <p:cNvSpPr txBox="1"/>
          <p:nvPr>
            <p:ph idx="2" type="body"/>
          </p:nvPr>
        </p:nvSpPr>
        <p:spPr>
          <a:xfrm>
            <a:off x="4841875" y="951175"/>
            <a:ext cx="3576600" cy="59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9460A0"/>
                </a:solidFill>
              </a:rPr>
              <a:t>Caixa branca, mas menos preciso</a:t>
            </a:r>
            <a:endParaRPr sz="1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 txBox="1"/>
          <p:nvPr>
            <p:ph idx="4294967295" type="title"/>
          </p:nvPr>
        </p:nvSpPr>
        <p:spPr>
          <a:xfrm>
            <a:off x="266438" y="542725"/>
            <a:ext cx="4139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pt-BR" sz="2300">
                <a:latin typeface="Roboto"/>
                <a:ea typeface="Roboto"/>
                <a:cs typeface="Roboto"/>
                <a:sym typeface="Roboto"/>
              </a:rPr>
              <a:t>Interpretabilidade </a:t>
            </a:r>
            <a:r>
              <a:rPr b="1" lang="pt-BR" sz="23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intrínseca</a:t>
            </a:r>
            <a:endParaRPr b="1" sz="23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44"/>
          <p:cNvSpPr txBox="1"/>
          <p:nvPr>
            <p:ph idx="4294967295" type="title"/>
          </p:nvPr>
        </p:nvSpPr>
        <p:spPr>
          <a:xfrm>
            <a:off x="4738188" y="542713"/>
            <a:ext cx="4139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pt-BR" sz="2300">
                <a:latin typeface="Roboto"/>
                <a:ea typeface="Roboto"/>
                <a:cs typeface="Roboto"/>
                <a:sym typeface="Roboto"/>
              </a:rPr>
              <a:t>Interpretabilidade </a:t>
            </a:r>
            <a:r>
              <a:rPr b="1" lang="pt-BR" sz="2300">
                <a:solidFill>
                  <a:srgbClr val="9C3FB1"/>
                </a:solidFill>
                <a:latin typeface="Roboto"/>
                <a:ea typeface="Roboto"/>
                <a:cs typeface="Roboto"/>
                <a:sym typeface="Roboto"/>
              </a:rPr>
              <a:t>extrínseca </a:t>
            </a:r>
            <a:r>
              <a:rPr b="1" i="1" lang="pt-BR" sz="2300">
                <a:solidFill>
                  <a:srgbClr val="9C3FB1"/>
                </a:solidFill>
                <a:latin typeface="Roboto"/>
                <a:ea typeface="Roboto"/>
                <a:cs typeface="Roboto"/>
                <a:sym typeface="Roboto"/>
              </a:rPr>
              <a:t>(p</a:t>
            </a:r>
            <a:r>
              <a:rPr i="1" lang="pt-BR" sz="2300">
                <a:solidFill>
                  <a:srgbClr val="9C3FB1"/>
                </a:solidFill>
              </a:rPr>
              <a:t>ost-hoc</a:t>
            </a:r>
            <a:r>
              <a:rPr b="1" i="1" lang="pt-BR" sz="2300">
                <a:solidFill>
                  <a:srgbClr val="9C3FB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b="1" i="1" sz="2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44"/>
          <p:cNvSpPr txBox="1"/>
          <p:nvPr>
            <p:ph idx="4294967295" type="title"/>
          </p:nvPr>
        </p:nvSpPr>
        <p:spPr>
          <a:xfrm>
            <a:off x="4738163" y="3067263"/>
            <a:ext cx="4139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pt-BR" sz="1300">
                <a:latin typeface="Roboto"/>
                <a:ea typeface="Roboto"/>
                <a:cs typeface="Roboto"/>
                <a:sym typeface="Roboto"/>
              </a:rPr>
              <a:t>Utilizar modelos explicáveis para "imitar" o comportamento do modelo opaco.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pt-BR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Trade-off: </a:t>
            </a:r>
            <a:r>
              <a:rPr lang="pt-BR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mantém acurácia do modelo original</a:t>
            </a:r>
            <a:endParaRPr sz="13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pt-BR" sz="1300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Limitação: </a:t>
            </a:r>
            <a:r>
              <a:rPr lang="pt-BR" sz="1300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não garante alta fidelidade</a:t>
            </a:r>
            <a:endParaRPr sz="1300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44"/>
          <p:cNvSpPr txBox="1"/>
          <p:nvPr>
            <p:ph idx="4294967295" type="title"/>
          </p:nvPr>
        </p:nvSpPr>
        <p:spPr>
          <a:xfrm>
            <a:off x="266413" y="3067275"/>
            <a:ext cx="4139400" cy="15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300">
                <a:latin typeface="Roboto"/>
                <a:ea typeface="Roboto"/>
                <a:cs typeface="Roboto"/>
                <a:sym typeface="Roboto"/>
              </a:rPr>
              <a:t>Trabalhar a modelagem com modelos que são inerentemente explicáveis.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Trade-off: </a:t>
            </a:r>
            <a:r>
              <a:rPr lang="pt-BR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mantém acurácia e fidelidade</a:t>
            </a:r>
            <a:endParaRPr sz="13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300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Limitação: </a:t>
            </a:r>
            <a:r>
              <a:rPr lang="pt-BR" sz="1300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não resolve problemas complexos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5" name="Google Shape;325;p44"/>
          <p:cNvCxnSpPr/>
          <p:nvPr/>
        </p:nvCxnSpPr>
        <p:spPr>
          <a:xfrm>
            <a:off x="4572000" y="118950"/>
            <a:ext cx="0" cy="4905600"/>
          </a:xfrm>
          <a:prstGeom prst="straightConnector1">
            <a:avLst/>
          </a:prstGeom>
          <a:noFill/>
          <a:ln cap="flat" cmpd="sng" w="9525">
            <a:solidFill>
              <a:srgbClr val="9C3FB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6" name="Google Shape;326;p44"/>
          <p:cNvSpPr txBox="1"/>
          <p:nvPr>
            <p:ph idx="12" type="sldNum"/>
          </p:nvPr>
        </p:nvSpPr>
        <p:spPr>
          <a:xfrm>
            <a:off x="4878563" y="2054909"/>
            <a:ext cx="1542900" cy="2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27" name="Google Shape;327;p44"/>
          <p:cNvSpPr/>
          <p:nvPr/>
        </p:nvSpPr>
        <p:spPr>
          <a:xfrm>
            <a:off x="2291963" y="2008927"/>
            <a:ext cx="1250400" cy="64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Modelo opaco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8" name="Google Shape;328;p44"/>
          <p:cNvCxnSpPr>
            <a:stCxn id="329" idx="3"/>
            <a:endCxn id="327" idx="1"/>
          </p:cNvCxnSpPr>
          <p:nvPr/>
        </p:nvCxnSpPr>
        <p:spPr>
          <a:xfrm>
            <a:off x="1812530" y="2332927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0" name="Google Shape;330;p44"/>
          <p:cNvSpPr/>
          <p:nvPr/>
        </p:nvSpPr>
        <p:spPr>
          <a:xfrm>
            <a:off x="4021796" y="2008938"/>
            <a:ext cx="1026900" cy="64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Predições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44"/>
          <p:cNvSpPr/>
          <p:nvPr/>
        </p:nvSpPr>
        <p:spPr>
          <a:xfrm>
            <a:off x="710330" y="2008927"/>
            <a:ext cx="1102200" cy="64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Dados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1" name="Google Shape;331;p44"/>
          <p:cNvCxnSpPr>
            <a:stCxn id="327" idx="3"/>
            <a:endCxn id="330" idx="1"/>
          </p:cNvCxnSpPr>
          <p:nvPr/>
        </p:nvCxnSpPr>
        <p:spPr>
          <a:xfrm>
            <a:off x="3542363" y="2332927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2" name="Google Shape;332;p44"/>
          <p:cNvSpPr/>
          <p:nvPr/>
        </p:nvSpPr>
        <p:spPr>
          <a:xfrm>
            <a:off x="5528129" y="2008938"/>
            <a:ext cx="1102200" cy="648000"/>
          </a:xfrm>
          <a:prstGeom prst="rect">
            <a:avLst/>
          </a:prstGeom>
          <a:solidFill>
            <a:srgbClr val="9C3FB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XAI</a:t>
            </a:r>
            <a:endParaRPr b="1"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44"/>
          <p:cNvSpPr txBox="1"/>
          <p:nvPr/>
        </p:nvSpPr>
        <p:spPr>
          <a:xfrm>
            <a:off x="7109762" y="2008938"/>
            <a:ext cx="1323900" cy="648000"/>
          </a:xfrm>
          <a:prstGeom prst="rect">
            <a:avLst/>
          </a:prstGeom>
          <a:solidFill>
            <a:srgbClr val="D697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200">
                <a:latin typeface="Roboto"/>
                <a:ea typeface="Roboto"/>
                <a:cs typeface="Roboto"/>
                <a:sym typeface="Roboto"/>
              </a:rPr>
              <a:t>Explicações</a:t>
            </a:r>
            <a:endParaRPr b="1" i="0" sz="1200" u="none" cap="none" strike="noStrike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4" name="Google Shape;334;p44"/>
          <p:cNvCxnSpPr>
            <a:stCxn id="332" idx="3"/>
            <a:endCxn id="333" idx="1"/>
          </p:cNvCxnSpPr>
          <p:nvPr/>
        </p:nvCxnSpPr>
        <p:spPr>
          <a:xfrm>
            <a:off x="6630329" y="2332938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5" name="Google Shape;335;p44"/>
          <p:cNvCxnSpPr>
            <a:stCxn id="330" idx="3"/>
            <a:endCxn id="332" idx="1"/>
          </p:cNvCxnSpPr>
          <p:nvPr/>
        </p:nvCxnSpPr>
        <p:spPr>
          <a:xfrm>
            <a:off x="5048696" y="2332938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5"/>
          <p:cNvSpPr txBox="1"/>
          <p:nvPr>
            <p:ph idx="4294967295" type="title"/>
          </p:nvPr>
        </p:nvSpPr>
        <p:spPr>
          <a:xfrm>
            <a:off x="399950" y="1218988"/>
            <a:ext cx="3872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pt-BR" sz="2700">
                <a:latin typeface="Roboto"/>
                <a:ea typeface="Roboto"/>
                <a:cs typeface="Roboto"/>
                <a:sym typeface="Roboto"/>
              </a:rPr>
              <a:t>Explicações </a:t>
            </a:r>
            <a:r>
              <a:rPr b="1" lang="pt-BR" sz="27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locais</a:t>
            </a:r>
            <a:endParaRPr b="1" sz="27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45"/>
          <p:cNvSpPr txBox="1"/>
          <p:nvPr>
            <p:ph idx="4294967295" type="title"/>
          </p:nvPr>
        </p:nvSpPr>
        <p:spPr>
          <a:xfrm>
            <a:off x="4938450" y="1219000"/>
            <a:ext cx="3872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pt-BR" sz="2700">
                <a:latin typeface="Roboto"/>
                <a:ea typeface="Roboto"/>
                <a:cs typeface="Roboto"/>
                <a:sym typeface="Roboto"/>
              </a:rPr>
              <a:t>Explicações </a:t>
            </a:r>
            <a:r>
              <a:rPr b="1" lang="pt-BR" sz="2700">
                <a:solidFill>
                  <a:srgbClr val="9C3FB1"/>
                </a:solidFill>
                <a:latin typeface="Roboto"/>
                <a:ea typeface="Roboto"/>
                <a:cs typeface="Roboto"/>
                <a:sym typeface="Roboto"/>
              </a:rPr>
              <a:t>globais</a:t>
            </a:r>
            <a:endParaRPr b="1" sz="2700">
              <a:solidFill>
                <a:srgbClr val="9C3FB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2" name="Google Shape;342;p45"/>
          <p:cNvCxnSpPr/>
          <p:nvPr/>
        </p:nvCxnSpPr>
        <p:spPr>
          <a:xfrm>
            <a:off x="4572013" y="118950"/>
            <a:ext cx="0" cy="4905600"/>
          </a:xfrm>
          <a:prstGeom prst="straightConnector1">
            <a:avLst/>
          </a:prstGeom>
          <a:noFill/>
          <a:ln cap="flat" cmpd="sng" w="9525">
            <a:solidFill>
              <a:srgbClr val="9C3FB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43" name="Google Shape;343;p45"/>
          <p:cNvSpPr txBox="1"/>
          <p:nvPr/>
        </p:nvSpPr>
        <p:spPr>
          <a:xfrm>
            <a:off x="4938450" y="2252000"/>
            <a:ext cx="38724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Fornecer um entendimento global sobre o conhecimento adquirido pelo modelo pré-treinado de uma maneira intuitiva para os humanos.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45"/>
          <p:cNvSpPr txBox="1"/>
          <p:nvPr/>
        </p:nvSpPr>
        <p:spPr>
          <a:xfrm>
            <a:off x="399950" y="2252000"/>
            <a:ext cx="38724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Identificar as contribuições de cada atributo dos dados de entrada em uma predição específica.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Explicável para quem?</a:t>
            </a:r>
            <a:endParaRPr/>
          </a:p>
        </p:txBody>
      </p:sp>
      <p:sp>
        <p:nvSpPr>
          <p:cNvPr id="351" name="Google Shape;351;p4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500"/>
              <a:t>Diferentes contextos dão origem a diferentes necessidades de explicabilidade. </a:t>
            </a:r>
            <a:endParaRPr sz="1500"/>
          </a:p>
          <a:p>
            <a:pPr indent="-26035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Char char="-"/>
            </a:pPr>
            <a:r>
              <a:rPr b="1" lang="pt-BR" sz="1500"/>
              <a:t>Pessoas desenvolvedoras </a:t>
            </a:r>
            <a:r>
              <a:rPr lang="pt-BR" sz="1500"/>
              <a:t>de sistemas podem exigir detalhes técnicos sobre como um sistema de IA funciona;</a:t>
            </a:r>
            <a:endParaRPr sz="1500"/>
          </a:p>
          <a:p>
            <a:pPr indent="-26035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Char char="-"/>
            </a:pPr>
            <a:r>
              <a:rPr b="1" lang="pt-BR" sz="1500"/>
              <a:t>Órgãos reguladores</a:t>
            </a:r>
            <a:r>
              <a:rPr lang="pt-BR" sz="1500"/>
              <a:t> podem exigir garantia sobre como os dados são processados;</a:t>
            </a:r>
            <a:endParaRPr sz="1500"/>
          </a:p>
          <a:p>
            <a:pPr indent="-26035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Char char="-"/>
            </a:pPr>
            <a:r>
              <a:rPr b="1" lang="pt-BR" sz="1500"/>
              <a:t>Usuários</a:t>
            </a:r>
            <a:r>
              <a:rPr lang="pt-BR" sz="1500"/>
              <a:t> sujeitos a uma decisão podem querer entender quais fatores levaram a um resultado que afetou sua vida.</a:t>
            </a:r>
            <a:endParaRPr sz="6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29"/>
          <p:cNvCxnSpPr/>
          <p:nvPr/>
        </p:nvCxnSpPr>
        <p:spPr>
          <a:xfrm>
            <a:off x="514350" y="1399212"/>
            <a:ext cx="4590900" cy="0"/>
          </a:xfrm>
          <a:prstGeom prst="straightConnector1">
            <a:avLst/>
          </a:prstGeom>
          <a:noFill/>
          <a:ln cap="rnd" cmpd="sng" w="9525">
            <a:solidFill>
              <a:srgbClr val="1E1D1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29"/>
          <p:cNvSpPr txBox="1"/>
          <p:nvPr/>
        </p:nvSpPr>
        <p:spPr>
          <a:xfrm>
            <a:off x="514350" y="629203"/>
            <a:ext cx="459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000" u="none" cap="none" strike="noStrike">
                <a:solidFill>
                  <a:srgbClr val="9460A0"/>
                </a:solidFill>
                <a:latin typeface="Inter"/>
                <a:ea typeface="Inter"/>
                <a:cs typeface="Inter"/>
                <a:sym typeface="Inter"/>
              </a:rPr>
              <a:t>Sobre mim</a:t>
            </a:r>
            <a:endParaRPr sz="700">
              <a:solidFill>
                <a:srgbClr val="9460A0"/>
              </a:solidFill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514350" y="1951336"/>
            <a:ext cx="46617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1600" u="none" cap="none" strike="noStrike">
                <a:solidFill>
                  <a:srgbClr val="1E1D1D"/>
                </a:solidFill>
                <a:latin typeface="Roboto"/>
                <a:ea typeface="Roboto"/>
                <a:cs typeface="Roboto"/>
                <a:sym typeface="Roboto"/>
              </a:rPr>
              <a:t>Eu sou a Carla, Engenheira de Dados, </a:t>
            </a:r>
            <a:r>
              <a:rPr lang="pt-BR" sz="1600">
                <a:solidFill>
                  <a:srgbClr val="1E1D1D"/>
                </a:solidFill>
                <a:latin typeface="Roboto"/>
                <a:ea typeface="Roboto"/>
                <a:cs typeface="Roboto"/>
                <a:sym typeface="Roboto"/>
              </a:rPr>
              <a:t>mestre</a:t>
            </a:r>
            <a:r>
              <a:rPr i="0" lang="pt-BR" sz="1600" u="none" cap="none" strike="noStrike">
                <a:solidFill>
                  <a:srgbClr val="1E1D1D"/>
                </a:solidFill>
                <a:latin typeface="Roboto"/>
                <a:ea typeface="Roboto"/>
                <a:cs typeface="Roboto"/>
                <a:sym typeface="Roboto"/>
              </a:rPr>
              <a:t> em Inteligência Artificial pela USP</a:t>
            </a:r>
            <a:r>
              <a:rPr lang="pt-BR" sz="1600">
                <a:solidFill>
                  <a:srgbClr val="1E1D1D"/>
                </a:solidFill>
                <a:latin typeface="Roboto"/>
                <a:ea typeface="Roboto"/>
                <a:cs typeface="Roboto"/>
                <a:sym typeface="Roboto"/>
              </a:rPr>
              <a:t>. R</a:t>
            </a:r>
            <a:r>
              <a:rPr i="0" lang="pt-BR" sz="1600" u="none" cap="none" strike="noStrike">
                <a:solidFill>
                  <a:srgbClr val="1E1D1D"/>
                </a:solidFill>
                <a:latin typeface="Roboto"/>
                <a:ea typeface="Roboto"/>
                <a:cs typeface="Roboto"/>
                <a:sym typeface="Roboto"/>
              </a:rPr>
              <a:t>econhecida como </a:t>
            </a:r>
            <a:r>
              <a:rPr i="1" lang="pt-BR" sz="1600" u="none" cap="none" strike="noStrike">
                <a:solidFill>
                  <a:srgbClr val="1E1D1D"/>
                </a:solidFill>
                <a:latin typeface="Roboto"/>
                <a:ea typeface="Roboto"/>
                <a:cs typeface="Roboto"/>
                <a:sym typeface="Roboto"/>
              </a:rPr>
              <a:t>Google Developer Expert </a:t>
            </a:r>
            <a:r>
              <a:rPr i="0" lang="pt-BR" sz="1600" u="none" cap="none" strike="noStrike">
                <a:solidFill>
                  <a:srgbClr val="1E1D1D"/>
                </a:solidFill>
                <a:latin typeface="Roboto"/>
                <a:ea typeface="Roboto"/>
                <a:cs typeface="Roboto"/>
                <a:sym typeface="Roboto"/>
              </a:rPr>
              <a:t>em Machine Learning e uma</a:t>
            </a:r>
            <a:r>
              <a:rPr lang="pt-BR" sz="1600">
                <a:solidFill>
                  <a:srgbClr val="1E1D1D"/>
                </a:solidFill>
                <a:latin typeface="Roboto"/>
                <a:ea typeface="Roboto"/>
                <a:cs typeface="Roboto"/>
                <a:sym typeface="Roboto"/>
              </a:rPr>
              <a:t> das </a:t>
            </a:r>
            <a:r>
              <a:rPr i="1" lang="pt-BR" sz="1600">
                <a:solidFill>
                  <a:srgbClr val="1E1D1D"/>
                </a:solidFill>
                <a:latin typeface="Roboto"/>
                <a:ea typeface="Roboto"/>
                <a:cs typeface="Roboto"/>
                <a:sym typeface="Roboto"/>
              </a:rPr>
              <a:t>100 Brilliant Women in AI Ethics</a:t>
            </a:r>
            <a:r>
              <a:rPr lang="pt-BR" sz="1600">
                <a:solidFill>
                  <a:srgbClr val="1E1D1D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9"/>
          <p:cNvSpPr txBox="1"/>
          <p:nvPr/>
        </p:nvSpPr>
        <p:spPr>
          <a:xfrm>
            <a:off x="514350" y="3461656"/>
            <a:ext cx="45909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9460A0"/>
                </a:solidFill>
                <a:latin typeface="Roboto"/>
                <a:ea typeface="Roboto"/>
                <a:cs typeface="Roboto"/>
                <a:sym typeface="Roboto"/>
              </a:rPr>
              <a:t>@carlaprvieira</a:t>
            </a:r>
            <a:endParaRPr b="1">
              <a:solidFill>
                <a:srgbClr val="946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u="sng">
                <a:solidFill>
                  <a:srgbClr val="9460A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https://carlavieira.dev/</a:t>
            </a:r>
            <a:r>
              <a:rPr b="1" lang="pt-BR">
                <a:solidFill>
                  <a:srgbClr val="946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solidFill>
                <a:srgbClr val="946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29"/>
          <p:cNvPicPr preferRelativeResize="0"/>
          <p:nvPr/>
        </p:nvPicPr>
        <p:blipFill rotWithShape="1">
          <a:blip r:embed="rId4">
            <a:alphaModFix/>
          </a:blip>
          <a:srcRect b="0" l="34661" r="23497" t="8197"/>
          <a:stretch/>
        </p:blipFill>
        <p:spPr>
          <a:xfrm>
            <a:off x="5626696" y="-1025"/>
            <a:ext cx="35173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"/>
          <p:cNvSpPr txBox="1"/>
          <p:nvPr>
            <p:ph idx="4294967295" type="title"/>
          </p:nvPr>
        </p:nvSpPr>
        <p:spPr>
          <a:xfrm>
            <a:off x="266450" y="1218988"/>
            <a:ext cx="4139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pt-BR" sz="2700">
                <a:latin typeface="Roboto"/>
                <a:ea typeface="Roboto"/>
                <a:cs typeface="Roboto"/>
                <a:sym typeface="Roboto"/>
              </a:rPr>
              <a:t>Abordagem </a:t>
            </a:r>
            <a:r>
              <a:rPr b="1" lang="pt-BR" sz="27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específica</a:t>
            </a:r>
            <a:endParaRPr b="1" sz="27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47"/>
          <p:cNvSpPr txBox="1"/>
          <p:nvPr>
            <p:ph idx="4294967295" type="title"/>
          </p:nvPr>
        </p:nvSpPr>
        <p:spPr>
          <a:xfrm>
            <a:off x="4738200" y="1218975"/>
            <a:ext cx="4139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pt-BR" sz="2700">
                <a:latin typeface="Roboto"/>
                <a:ea typeface="Roboto"/>
                <a:cs typeface="Roboto"/>
                <a:sym typeface="Roboto"/>
              </a:rPr>
              <a:t>Abordagem </a:t>
            </a:r>
            <a:r>
              <a:rPr b="1" lang="pt-BR" sz="2700">
                <a:solidFill>
                  <a:srgbClr val="9C3FB1"/>
                </a:solidFill>
                <a:latin typeface="Roboto"/>
                <a:ea typeface="Roboto"/>
                <a:cs typeface="Roboto"/>
                <a:sym typeface="Roboto"/>
              </a:rPr>
              <a:t>agnóstica</a:t>
            </a:r>
            <a:endParaRPr b="1" sz="2700">
              <a:solidFill>
                <a:srgbClr val="9C3FB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8" name="Google Shape;358;p47"/>
          <p:cNvCxnSpPr/>
          <p:nvPr/>
        </p:nvCxnSpPr>
        <p:spPr>
          <a:xfrm>
            <a:off x="4572013" y="118950"/>
            <a:ext cx="0" cy="4905600"/>
          </a:xfrm>
          <a:prstGeom prst="straightConnector1">
            <a:avLst/>
          </a:prstGeom>
          <a:noFill/>
          <a:ln cap="flat" cmpd="sng" w="9525">
            <a:solidFill>
              <a:srgbClr val="9C3FB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59" name="Google Shape;359;p47"/>
          <p:cNvSpPr txBox="1"/>
          <p:nvPr/>
        </p:nvSpPr>
        <p:spPr>
          <a:xfrm>
            <a:off x="4871700" y="2252013"/>
            <a:ext cx="38724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Abordagens agnósticas permitem explicar as predições independente do modelo de aprendizado de máquina utilizado (MENGNAN et al., 2019).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47"/>
          <p:cNvSpPr txBox="1"/>
          <p:nvPr/>
        </p:nvSpPr>
        <p:spPr>
          <a:xfrm>
            <a:off x="533450" y="2252013"/>
            <a:ext cx="38724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Abordagens que são específicas para um determinado modelo (ex: redes neurais).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Google: what if tool</a:t>
            </a:r>
            <a:endParaRPr/>
          </a:p>
        </p:txBody>
      </p:sp>
      <p:sp>
        <p:nvSpPr>
          <p:cNvPr id="366" name="Google Shape;366;p48"/>
          <p:cNvSpPr txBox="1"/>
          <p:nvPr>
            <p:ph idx="1" type="body"/>
          </p:nvPr>
        </p:nvSpPr>
        <p:spPr>
          <a:xfrm>
            <a:off x="628638" y="1425938"/>
            <a:ext cx="3163800" cy="2649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202124"/>
                </a:solidFill>
                <a:highlight>
                  <a:srgbClr val="FFFFFF"/>
                </a:highlight>
              </a:rPr>
              <a:t>Use a Ferramenta What-If em ambientes de notebook para inspecionar modelos de Inteligência Artificial. A ferramenta se integra aos notebooks do Jupyter e do Colab e vem pré-instalada nas instâncias do TensorFlow de notebooks do Vertex AI.</a:t>
            </a:r>
            <a:endParaRPr sz="13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300" u="sng">
                <a:solidFill>
                  <a:srgbClr val="9460A0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https://pair-code.github.io/what-if-tool/</a:t>
            </a:r>
            <a:r>
              <a:rPr lang="pt-BR" sz="1300">
                <a:solidFill>
                  <a:srgbClr val="9460A0"/>
                </a:solidFill>
                <a:highlight>
                  <a:srgbClr val="FFFFFF"/>
                </a:highlight>
              </a:rPr>
              <a:t> </a:t>
            </a:r>
            <a:endParaRPr sz="1300">
              <a:solidFill>
                <a:srgbClr val="9460A0"/>
              </a:solidFill>
              <a:highlight>
                <a:srgbClr val="FFFFFF"/>
              </a:highlight>
            </a:endParaRPr>
          </a:p>
        </p:txBody>
      </p:sp>
      <p:pic>
        <p:nvPicPr>
          <p:cNvPr id="367" name="Google Shape;36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449" y="1573375"/>
            <a:ext cx="4597827" cy="235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Google: what if tool</a:t>
            </a:r>
            <a:endParaRPr/>
          </a:p>
        </p:txBody>
      </p:sp>
      <p:sp>
        <p:nvSpPr>
          <p:cNvPr id="373" name="Google Shape;373;p49"/>
          <p:cNvSpPr txBox="1"/>
          <p:nvPr>
            <p:ph idx="1" type="body"/>
          </p:nvPr>
        </p:nvSpPr>
        <p:spPr>
          <a:xfrm>
            <a:off x="628638" y="1425938"/>
            <a:ext cx="3163800" cy="2649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202124"/>
                </a:solidFill>
                <a:highlight>
                  <a:srgbClr val="FFFFFF"/>
                </a:highlight>
              </a:rPr>
              <a:t>Use a Ferramenta What-If em ambientes de notebook para inspecionar modelos de Inteligência Artificial. A ferramenta se integra aos notebooks do Jupyter e do Colab e vem pré-instalada nas instâncias do TensorFlow de notebooks do Vertex AI.</a:t>
            </a:r>
            <a:endParaRPr sz="13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300" u="sng">
                <a:solidFill>
                  <a:srgbClr val="9460A0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https://pair-code.github.io/what-if-tool/</a:t>
            </a:r>
            <a:r>
              <a:rPr lang="pt-BR" sz="1300">
                <a:solidFill>
                  <a:srgbClr val="9460A0"/>
                </a:solidFill>
                <a:highlight>
                  <a:srgbClr val="FFFFFF"/>
                </a:highlight>
              </a:rPr>
              <a:t> </a:t>
            </a:r>
            <a:endParaRPr sz="1300">
              <a:solidFill>
                <a:srgbClr val="9460A0"/>
              </a:solidFill>
              <a:highlight>
                <a:srgbClr val="FFFFFF"/>
              </a:highlight>
            </a:endParaRPr>
          </a:p>
        </p:txBody>
      </p:sp>
      <p:pic>
        <p:nvPicPr>
          <p:cNvPr id="374" name="Google Shape;37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449" y="1573375"/>
            <a:ext cx="4597827" cy="235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/>
          <p:nvPr>
            <p:ph idx="1" type="body"/>
          </p:nvPr>
        </p:nvSpPr>
        <p:spPr>
          <a:xfrm>
            <a:off x="628650" y="1268050"/>
            <a:ext cx="7886700" cy="336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pt-BR" sz="1700" u="sng">
                <a:hlinkClick r:id="rId3"/>
              </a:rPr>
              <a:t>LIME</a:t>
            </a:r>
            <a:r>
              <a:rPr lang="pt-BR" sz="1700"/>
              <a:t> (Ribeiro </a:t>
            </a:r>
            <a:r>
              <a:rPr i="1" lang="pt-BR" sz="1700"/>
              <a:t>et al.</a:t>
            </a:r>
            <a:r>
              <a:rPr lang="pt-BR" sz="1700"/>
              <a:t>, 2016)</a:t>
            </a:r>
            <a:endParaRPr sz="17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pt-BR"/>
              <a:t>Método agnóstico para explicações locais.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pt-BR" sz="1700" u="sng">
                <a:hlinkClick r:id="rId4"/>
              </a:rPr>
              <a:t>SHAP</a:t>
            </a:r>
            <a:r>
              <a:rPr lang="pt-BR" sz="1700"/>
              <a:t> (</a:t>
            </a:r>
            <a:r>
              <a:rPr lang="pt-BR" sz="1700"/>
              <a:t>Lundberg and Lee, 2017</a:t>
            </a:r>
            <a:r>
              <a:rPr lang="pt-BR" sz="1700"/>
              <a:t>)</a:t>
            </a:r>
            <a:endParaRPr sz="17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pt-BR"/>
              <a:t>explicação local a partir da importância de atributos. Conecta LIME e os valores Shapley,  ajudando a unificar o campo do aprendizado de máquina interpretável.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pt-BR" sz="1700"/>
              <a:t>Explicações contrafactuais</a:t>
            </a:r>
            <a:r>
              <a:rPr lang="pt-BR" sz="1700"/>
              <a:t> (SHARMA et al., 2020; MOTHILAL et al., 2020)</a:t>
            </a:r>
            <a:endParaRPr sz="17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pt-BR"/>
              <a:t>são usadas para explicar previsões de instâncias individuais, utilizando perturbações dos dados</a:t>
            </a:r>
            <a:endParaRPr sz="1400"/>
          </a:p>
        </p:txBody>
      </p:sp>
      <p:sp>
        <p:nvSpPr>
          <p:cNvPr id="380" name="Google Shape;380;p50"/>
          <p:cNvSpPr/>
          <p:nvPr/>
        </p:nvSpPr>
        <p:spPr>
          <a:xfrm>
            <a:off x="247100" y="417500"/>
            <a:ext cx="7980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1" name="Google Shape;381;p5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Principais métodos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1"/>
          <p:cNvSpPr txBox="1"/>
          <p:nvPr>
            <p:ph type="title"/>
          </p:nvPr>
        </p:nvSpPr>
        <p:spPr>
          <a:xfrm>
            <a:off x="533450" y="273850"/>
            <a:ext cx="7981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2700"/>
              <a:t>Exemplo</a:t>
            </a:r>
            <a:r>
              <a:rPr lang="pt-BR" sz="2700"/>
              <a:t> 1</a:t>
            </a:r>
            <a:endParaRPr sz="2700">
              <a:solidFill>
                <a:srgbClr val="1155CC"/>
              </a:solidFill>
            </a:endParaRPr>
          </a:p>
        </p:txBody>
      </p:sp>
      <p:sp>
        <p:nvSpPr>
          <p:cNvPr id="387" name="Google Shape;387;p51"/>
          <p:cNvSpPr txBox="1"/>
          <p:nvPr/>
        </p:nvSpPr>
        <p:spPr>
          <a:xfrm>
            <a:off x="533450" y="1415850"/>
            <a:ext cx="7981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Algoritmo para decidir se o uma pessoa tem um salário maior ou menor que 50k dólares ao ano para análise de crédito.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8" name="Google Shape;38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3650" y="2685925"/>
            <a:ext cx="1232100" cy="123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ai black box" id="389" name="Google Shape;38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8176" y="3052789"/>
            <a:ext cx="877075" cy="916347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1"/>
          <p:cNvSpPr txBox="1"/>
          <p:nvPr/>
        </p:nvSpPr>
        <p:spPr>
          <a:xfrm>
            <a:off x="7016575" y="2649650"/>
            <a:ext cx="16203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Modelo de crédito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1" name="Google Shape;391;p51"/>
          <p:cNvCxnSpPr/>
          <p:nvPr/>
        </p:nvCxnSpPr>
        <p:spPr>
          <a:xfrm>
            <a:off x="5145702" y="2973125"/>
            <a:ext cx="1816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2" name="Google Shape;392;p51"/>
          <p:cNvCxnSpPr/>
          <p:nvPr/>
        </p:nvCxnSpPr>
        <p:spPr>
          <a:xfrm>
            <a:off x="5153670" y="3775000"/>
            <a:ext cx="1816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393" name="Google Shape;39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300" y="2647950"/>
            <a:ext cx="694950" cy="694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4" name="Google Shape;394;p51"/>
          <p:cNvCxnSpPr/>
          <p:nvPr/>
        </p:nvCxnSpPr>
        <p:spPr>
          <a:xfrm>
            <a:off x="1632750" y="3018650"/>
            <a:ext cx="1808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5" name="Google Shape;395;p51"/>
          <p:cNvCxnSpPr/>
          <p:nvPr/>
        </p:nvCxnSpPr>
        <p:spPr>
          <a:xfrm>
            <a:off x="1640682" y="3820525"/>
            <a:ext cx="1808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396" name="Google Shape;396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525" y="3556625"/>
            <a:ext cx="646500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1"/>
          <p:cNvSpPr txBox="1"/>
          <p:nvPr/>
        </p:nvSpPr>
        <p:spPr>
          <a:xfrm>
            <a:off x="1726800" y="2647950"/>
            <a:ext cx="16203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Solicitação empréstimo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51"/>
          <p:cNvSpPr txBox="1"/>
          <p:nvPr/>
        </p:nvSpPr>
        <p:spPr>
          <a:xfrm>
            <a:off x="1793000" y="3465550"/>
            <a:ext cx="16203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Solicitação </a:t>
            </a:r>
            <a:r>
              <a:rPr b="1" lang="pt-BR" sz="12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negada</a:t>
            </a:r>
            <a:endParaRPr b="1" sz="12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51"/>
          <p:cNvSpPr txBox="1"/>
          <p:nvPr/>
        </p:nvSpPr>
        <p:spPr>
          <a:xfrm>
            <a:off x="5288937" y="3374500"/>
            <a:ext cx="16203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Retorna da resposta</a:t>
            </a:r>
            <a:endParaRPr b="1" sz="12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51"/>
          <p:cNvSpPr txBox="1"/>
          <p:nvPr/>
        </p:nvSpPr>
        <p:spPr>
          <a:xfrm>
            <a:off x="5243662" y="2587938"/>
            <a:ext cx="16203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Execução do modelo</a:t>
            </a:r>
            <a:endParaRPr b="1" sz="12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06" name="Google Shape;406;p5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SHAP (método de explicabilidade)</a:t>
            </a:r>
            <a:endParaRPr/>
          </a:p>
        </p:txBody>
      </p:sp>
      <p:sp>
        <p:nvSpPr>
          <p:cNvPr id="407" name="Google Shape;407;p52"/>
          <p:cNvSpPr txBox="1"/>
          <p:nvPr>
            <p:ph idx="1" type="body"/>
          </p:nvPr>
        </p:nvSpPr>
        <p:spPr>
          <a:xfrm>
            <a:off x="628650" y="1033425"/>
            <a:ext cx="7886700" cy="140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Método de interpretabilidade em que os atributos são tratados como jogadores em um jogo cooperativo (da Teoria dos Jogos).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A técnica gera </a:t>
            </a:r>
            <a:r>
              <a:rPr b="1" lang="pt-BR" sz="1500"/>
              <a:t>explicações locais:</a:t>
            </a:r>
            <a:r>
              <a:rPr lang="pt-BR" sz="1500"/>
              <a:t> extração de atributos com maiores valores SHAP absolutos (mostrando sua influência, seja negativa ou positiva).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975" y="2438025"/>
            <a:ext cx="7142034" cy="213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14" name="Google Shape;414;p5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SHAP (método de explicabilidade)</a:t>
            </a:r>
            <a:endParaRPr/>
          </a:p>
        </p:txBody>
      </p:sp>
      <p:sp>
        <p:nvSpPr>
          <p:cNvPr id="415" name="Google Shape;415;p53"/>
          <p:cNvSpPr txBox="1"/>
          <p:nvPr/>
        </p:nvSpPr>
        <p:spPr>
          <a:xfrm>
            <a:off x="4073375" y="1950025"/>
            <a:ext cx="3900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Explicação global é possível por meio da </a:t>
            </a:r>
            <a:r>
              <a:rPr lang="pt-BR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agregação de valores SHAP de múltiplas instâncias.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53"/>
          <p:cNvSpPr txBox="1"/>
          <p:nvPr/>
        </p:nvSpPr>
        <p:spPr>
          <a:xfrm>
            <a:off x="4073375" y="3268625"/>
            <a:ext cx="3900900" cy="723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Pode gerar uma visão global </a:t>
            </a:r>
            <a:r>
              <a:rPr b="1" lang="pt-BR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enviesada</a:t>
            </a:r>
            <a:r>
              <a:rPr lang="pt-BR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 e com </a:t>
            </a:r>
            <a:r>
              <a:rPr b="1" lang="pt-BR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baixa</a:t>
            </a:r>
            <a:r>
              <a:rPr lang="pt-BR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t-BR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fidelidade.</a:t>
            </a:r>
            <a:endParaRPr b="1" sz="17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7" name="Google Shape;41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3672916">
            <a:off x="7496718" y="2705132"/>
            <a:ext cx="625063" cy="62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275" y="1268050"/>
            <a:ext cx="2989394" cy="364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4"/>
          <p:cNvSpPr txBox="1"/>
          <p:nvPr/>
        </p:nvSpPr>
        <p:spPr>
          <a:xfrm>
            <a:off x="4740775" y="1705500"/>
            <a:ext cx="33327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Bar Plot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Apresenta um ranking da importância do atributo para a predição final utilizando-se o módulo do valor SHAP.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4" name="Google Shape;42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343500"/>
            <a:ext cx="3870475" cy="46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30" name="Google Shape;43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895" y="398726"/>
            <a:ext cx="3463679" cy="416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225" y="454628"/>
            <a:ext cx="3491856" cy="4053022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5"/>
          <p:cNvSpPr txBox="1"/>
          <p:nvPr/>
        </p:nvSpPr>
        <p:spPr>
          <a:xfrm>
            <a:off x="2217113" y="157325"/>
            <a:ext cx="1090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Grupo 0 </a:t>
            </a:r>
            <a:endParaRPr/>
          </a:p>
        </p:txBody>
      </p:sp>
      <p:sp>
        <p:nvSpPr>
          <p:cNvPr id="433" name="Google Shape;433;p55"/>
          <p:cNvSpPr txBox="1"/>
          <p:nvPr/>
        </p:nvSpPr>
        <p:spPr>
          <a:xfrm>
            <a:off x="5919900" y="157325"/>
            <a:ext cx="1090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Grupo 1 </a:t>
            </a:r>
            <a:endParaRPr/>
          </a:p>
        </p:txBody>
      </p:sp>
      <p:graphicFrame>
        <p:nvGraphicFramePr>
          <p:cNvPr id="434" name="Google Shape;434;p55"/>
          <p:cNvGraphicFramePr/>
          <p:nvPr/>
        </p:nvGraphicFramePr>
        <p:xfrm>
          <a:off x="3689600" y="44550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{BE793D8E-7CA4-4C98-BE72-535107516E8E}</a:tableStyleId>
              </a:tblPr>
              <a:tblGrid>
                <a:gridCol w="286725"/>
                <a:gridCol w="566050"/>
                <a:gridCol w="510400"/>
                <a:gridCol w="401625"/>
              </a:tblGrid>
              <a:tr h="15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Grupo</a:t>
                      </a:r>
                      <a:endParaRPr b="1" sz="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Mulheres (%)</a:t>
                      </a:r>
                      <a:endParaRPr b="1" sz="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Homens (%)</a:t>
                      </a:r>
                      <a:endParaRPr b="1" sz="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Tamanho</a:t>
                      </a:r>
                      <a:endParaRPr b="1" sz="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6000" marB="36000" marR="36000" marL="36000"/>
                </a:tc>
              </a:tr>
              <a:tr h="14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52%</a:t>
                      </a:r>
                      <a:endParaRPr sz="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48%</a:t>
                      </a:r>
                      <a:endParaRPr sz="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7795</a:t>
                      </a:r>
                      <a:endParaRPr sz="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6000" marB="36000" marR="36000" marL="36000"/>
                </a:tc>
              </a:tr>
              <a:tr h="14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10%</a:t>
                      </a:r>
                      <a:endParaRPr sz="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90%</a:t>
                      </a:r>
                      <a:endParaRPr sz="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7129</a:t>
                      </a:r>
                      <a:endParaRPr sz="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6000" marB="36000" marR="36000" marL="36000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6"/>
          <p:cNvSpPr txBox="1"/>
          <p:nvPr>
            <p:ph type="title"/>
          </p:nvPr>
        </p:nvSpPr>
        <p:spPr>
          <a:xfrm>
            <a:off x="628650" y="273850"/>
            <a:ext cx="42198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 2: LIME</a:t>
            </a:r>
            <a:endParaRPr/>
          </a:p>
        </p:txBody>
      </p:sp>
      <p:sp>
        <p:nvSpPr>
          <p:cNvPr id="440" name="Google Shape;440;p56"/>
          <p:cNvSpPr txBox="1"/>
          <p:nvPr>
            <p:ph idx="1" type="body"/>
          </p:nvPr>
        </p:nvSpPr>
        <p:spPr>
          <a:xfrm>
            <a:off x="628650" y="1369225"/>
            <a:ext cx="42198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500"/>
              <a:t>Um dos exemplos apresentados no artigo do LIME é de um modelo com 100 de acurácia que era capaz de diferenciar lobos de huskies. 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500"/>
              <a:t>No entanto, a técnica de interpretabilidade lime demonstrou que, na verdade, o modelo possuía 100% de acurácia para identificar neve em imagens</a:t>
            </a:r>
            <a:endParaRPr sz="1500"/>
          </a:p>
        </p:txBody>
      </p:sp>
      <p:pic>
        <p:nvPicPr>
          <p:cNvPr id="441" name="Google Shape;44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650" y="668435"/>
            <a:ext cx="3744499" cy="21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650" y="2773900"/>
            <a:ext cx="3820624" cy="189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0" name="Google Shape;160;p30"/>
          <p:cNvSpPr txBox="1"/>
          <p:nvPr>
            <p:ph type="title"/>
          </p:nvPr>
        </p:nvSpPr>
        <p:spPr>
          <a:xfrm>
            <a:off x="430450" y="775950"/>
            <a:ext cx="4803900" cy="3887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1900">
                <a:solidFill>
                  <a:schemeClr val="dk1"/>
                </a:solidFill>
              </a:rPr>
              <a:t>Hoje em dia, usamos a computação para tomar todo tipo de decisão, mas também novos tipos de decisão. Perguntamos aos computadores coisas que não têm apenas uma resposta correta, que são subjetivas, abertas e que envolvem julgamento de valor.</a:t>
            </a:r>
            <a:endParaRPr b="0" i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900"/>
              <a:t>(Zeynep Tufekci)</a:t>
            </a:r>
            <a:endParaRPr i="1" sz="1900"/>
          </a:p>
        </p:txBody>
      </p:sp>
      <p:pic>
        <p:nvPicPr>
          <p:cNvPr id="161" name="Google Shape;161;p30"/>
          <p:cNvPicPr preferRelativeResize="0"/>
          <p:nvPr/>
        </p:nvPicPr>
        <p:blipFill rotWithShape="1">
          <a:blip r:embed="rId3">
            <a:alphaModFix/>
          </a:blip>
          <a:srcRect b="0" l="38384" r="25848" t="0"/>
          <a:stretch/>
        </p:blipFill>
        <p:spPr>
          <a:xfrm>
            <a:off x="5632050" y="-21500"/>
            <a:ext cx="3511951" cy="51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D1D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57"/>
          <p:cNvPicPr preferRelativeResize="0"/>
          <p:nvPr/>
        </p:nvPicPr>
        <p:blipFill rotWithShape="1">
          <a:blip r:embed="rId3">
            <a:alphaModFix/>
          </a:blip>
          <a:srcRect b="0" l="20713" r="35326" t="0"/>
          <a:stretch/>
        </p:blipFill>
        <p:spPr>
          <a:xfrm>
            <a:off x="0" y="0"/>
            <a:ext cx="401955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8" name="Google Shape;448;p57"/>
          <p:cNvGrpSpPr/>
          <p:nvPr/>
        </p:nvGrpSpPr>
        <p:grpSpPr>
          <a:xfrm>
            <a:off x="4538663" y="3961230"/>
            <a:ext cx="4057650" cy="667921"/>
            <a:chOff x="0" y="0"/>
            <a:chExt cx="10820400" cy="1781122"/>
          </a:xfrm>
        </p:grpSpPr>
        <p:sp>
          <p:nvSpPr>
            <p:cNvPr id="449" name="Google Shape;449;p57"/>
            <p:cNvSpPr txBox="1"/>
            <p:nvPr/>
          </p:nvSpPr>
          <p:spPr>
            <a:xfrm>
              <a:off x="0" y="547449"/>
              <a:ext cx="10413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F8F7F7"/>
                  </a:solidFill>
                  <a:latin typeface="Roboto"/>
                  <a:ea typeface="Roboto"/>
                  <a:cs typeface="Roboto"/>
                  <a:sym typeface="Roboto"/>
                </a:rPr>
                <a:t>Monika Bielskyte</a:t>
              </a:r>
              <a:endParaRPr sz="7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50" name="Google Shape;450;p57"/>
            <p:cNvCxnSpPr/>
            <p:nvPr/>
          </p:nvCxnSpPr>
          <p:spPr>
            <a:xfrm>
              <a:off x="0" y="1781122"/>
              <a:ext cx="10820400" cy="0"/>
            </a:xfrm>
            <a:prstGeom prst="straightConnector1">
              <a:avLst/>
            </a:prstGeom>
            <a:noFill/>
            <a:ln cap="rnd" cmpd="sng" w="12700">
              <a:solidFill>
                <a:srgbClr val="F8F7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1" name="Google Shape;451;p57"/>
            <p:cNvCxnSpPr/>
            <p:nvPr/>
          </p:nvCxnSpPr>
          <p:spPr>
            <a:xfrm>
              <a:off x="0" y="0"/>
              <a:ext cx="10820400" cy="0"/>
            </a:xfrm>
            <a:prstGeom prst="straightConnector1">
              <a:avLst/>
            </a:prstGeom>
            <a:noFill/>
            <a:ln cap="rnd" cmpd="sng" w="12700">
              <a:solidFill>
                <a:srgbClr val="F8F7F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52" name="Google Shape;452;p57"/>
          <p:cNvSpPr txBox="1"/>
          <p:nvPr/>
        </p:nvSpPr>
        <p:spPr>
          <a:xfrm>
            <a:off x="4515804" y="946425"/>
            <a:ext cx="4103400" cy="26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rgbClr val="F8F7F7"/>
                </a:solidFill>
                <a:latin typeface="Roboto"/>
                <a:ea typeface="Roboto"/>
                <a:cs typeface="Roboto"/>
                <a:sym typeface="Roboto"/>
              </a:rPr>
              <a:t>“Aqueles que controlam os sonhos, controlam o futuro”</a:t>
            </a:r>
            <a:endParaRPr sz="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8"/>
          <p:cNvSpPr txBox="1"/>
          <p:nvPr/>
        </p:nvSpPr>
        <p:spPr>
          <a:xfrm>
            <a:off x="967497" y="1924050"/>
            <a:ext cx="72090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200" u="none" cap="none" strike="noStrike">
                <a:solidFill>
                  <a:srgbClr val="1E1D1D"/>
                </a:solidFill>
                <a:latin typeface="Roboto"/>
                <a:ea typeface="Roboto"/>
                <a:cs typeface="Roboto"/>
                <a:sym typeface="Roboto"/>
              </a:rPr>
              <a:t>Mas, quem está construindo esse futuro?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994" y="1621355"/>
            <a:ext cx="2537107" cy="380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1024" y="2403077"/>
            <a:ext cx="3023938" cy="302393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9"/>
          <p:cNvSpPr txBox="1"/>
          <p:nvPr/>
        </p:nvSpPr>
        <p:spPr>
          <a:xfrm>
            <a:off x="796036" y="1093195"/>
            <a:ext cx="58398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000" u="none" cap="none" strike="noStrike">
                <a:solidFill>
                  <a:srgbClr val="1E1D1D"/>
                </a:solidFill>
                <a:latin typeface="Roboto"/>
                <a:ea typeface="Roboto"/>
                <a:cs typeface="Roboto"/>
                <a:sym typeface="Roboto"/>
              </a:rPr>
              <a:t>Um determinado grupo de pessoas tomando decisões.</a:t>
            </a:r>
            <a:endParaRPr sz="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59"/>
          <p:cNvSpPr txBox="1"/>
          <p:nvPr/>
        </p:nvSpPr>
        <p:spPr>
          <a:xfrm>
            <a:off x="796026" y="3466375"/>
            <a:ext cx="45351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Um estudo da AI Now revelou que as mulheres representam apenas 15% dos pesquisadores de IA no Facebook e apenas 10% no Google.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0"/>
          <p:cNvSpPr/>
          <p:nvPr/>
        </p:nvSpPr>
        <p:spPr>
          <a:xfrm>
            <a:off x="0" y="0"/>
            <a:ext cx="3873000" cy="5143500"/>
          </a:xfrm>
          <a:prstGeom prst="rect">
            <a:avLst/>
          </a:prstGeom>
          <a:solidFill>
            <a:srgbClr val="9460A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9" name="Google Shape;479;p60"/>
          <p:cNvCxnSpPr/>
          <p:nvPr/>
        </p:nvCxnSpPr>
        <p:spPr>
          <a:xfrm>
            <a:off x="4443624" y="1815837"/>
            <a:ext cx="4186200" cy="0"/>
          </a:xfrm>
          <a:prstGeom prst="straightConnector1">
            <a:avLst/>
          </a:prstGeom>
          <a:noFill/>
          <a:ln cap="rnd" cmpd="sng" w="9525">
            <a:solidFill>
              <a:srgbClr val="1E1D1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0" name="Google Shape;480;p60"/>
          <p:cNvCxnSpPr/>
          <p:nvPr/>
        </p:nvCxnSpPr>
        <p:spPr>
          <a:xfrm>
            <a:off x="4443624" y="3322900"/>
            <a:ext cx="4186200" cy="0"/>
          </a:xfrm>
          <a:prstGeom prst="straightConnector1">
            <a:avLst/>
          </a:prstGeom>
          <a:noFill/>
          <a:ln cap="rnd" cmpd="sng" w="9525">
            <a:solidFill>
              <a:srgbClr val="1E1D1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1" name="Google Shape;481;p60"/>
          <p:cNvSpPr txBox="1"/>
          <p:nvPr/>
        </p:nvSpPr>
        <p:spPr>
          <a:xfrm>
            <a:off x="517839" y="509588"/>
            <a:ext cx="28374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Pense 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criticamente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60"/>
          <p:cNvSpPr txBox="1"/>
          <p:nvPr/>
        </p:nvSpPr>
        <p:spPr>
          <a:xfrm>
            <a:off x="5426337" y="764649"/>
            <a:ext cx="3109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300" u="none" cap="none" strike="noStrike">
                <a:solidFill>
                  <a:srgbClr val="1E1D1D"/>
                </a:solidFill>
                <a:latin typeface="Roboto"/>
                <a:ea typeface="Roboto"/>
                <a:cs typeface="Roboto"/>
                <a:sym typeface="Roboto"/>
              </a:rPr>
              <a:t>QUAIS SÃO AS CONSEQUÊNCIAS E O IMPACTO DESSE ALGORITMO PARA A SOCIEDADE?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60"/>
          <p:cNvSpPr txBox="1"/>
          <p:nvPr/>
        </p:nvSpPr>
        <p:spPr>
          <a:xfrm>
            <a:off x="5426337" y="3862120"/>
            <a:ext cx="32034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300" u="none" cap="none" strike="noStrike">
                <a:solidFill>
                  <a:srgbClr val="1E1D1D"/>
                </a:solidFill>
                <a:latin typeface="Roboto"/>
                <a:ea typeface="Roboto"/>
                <a:cs typeface="Roboto"/>
                <a:sym typeface="Roboto"/>
              </a:rPr>
              <a:t>O QUÃO DIVERSO É O TIME QUE CONSTRUIU ESSE MODELO?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60"/>
          <p:cNvSpPr txBox="1"/>
          <p:nvPr/>
        </p:nvSpPr>
        <p:spPr>
          <a:xfrm>
            <a:off x="5426337" y="2209395"/>
            <a:ext cx="3203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300" u="none" cap="none" strike="noStrike">
                <a:solidFill>
                  <a:srgbClr val="1E1D1D"/>
                </a:solidFill>
                <a:latin typeface="Roboto"/>
                <a:ea typeface="Roboto"/>
                <a:cs typeface="Roboto"/>
                <a:sym typeface="Roboto"/>
              </a:rPr>
              <a:t>QUÃO SIGNIFICATIVAS SÃO ESSAS CONSEQUÊNCIAS E QUANTAS PESSOAS PODEM SER AFETADAS?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60"/>
          <p:cNvSpPr txBox="1"/>
          <p:nvPr/>
        </p:nvSpPr>
        <p:spPr>
          <a:xfrm>
            <a:off x="4443624" y="771793"/>
            <a:ext cx="65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rgbClr val="9460A0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700">
              <a:solidFill>
                <a:srgbClr val="946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60"/>
          <p:cNvSpPr txBox="1"/>
          <p:nvPr/>
        </p:nvSpPr>
        <p:spPr>
          <a:xfrm>
            <a:off x="4443624" y="2262188"/>
            <a:ext cx="65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rgbClr val="9460A0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700">
              <a:solidFill>
                <a:srgbClr val="946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60"/>
          <p:cNvSpPr txBox="1"/>
          <p:nvPr/>
        </p:nvSpPr>
        <p:spPr>
          <a:xfrm>
            <a:off x="4443624" y="3771632"/>
            <a:ext cx="65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rgbClr val="9460A0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sz="700">
              <a:solidFill>
                <a:srgbClr val="946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D1D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61"/>
          <p:cNvPicPr preferRelativeResize="0"/>
          <p:nvPr/>
        </p:nvPicPr>
        <p:blipFill rotWithShape="1">
          <a:blip r:embed="rId3">
            <a:alphaModFix/>
          </a:blip>
          <a:srcRect b="0" l="33967" r="33967" t="0"/>
          <a:stretch/>
        </p:blipFill>
        <p:spPr>
          <a:xfrm>
            <a:off x="6671700" y="0"/>
            <a:ext cx="2472300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3" name="Google Shape;493;p61"/>
          <p:cNvCxnSpPr/>
          <p:nvPr/>
        </p:nvCxnSpPr>
        <p:spPr>
          <a:xfrm>
            <a:off x="514350" y="4629150"/>
            <a:ext cx="5460000" cy="0"/>
          </a:xfrm>
          <a:prstGeom prst="straightConnector1">
            <a:avLst/>
          </a:prstGeom>
          <a:noFill/>
          <a:ln cap="rnd" cmpd="sng" w="9525">
            <a:solidFill>
              <a:srgbClr val="F8F7F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4" name="Google Shape;494;p61"/>
          <p:cNvCxnSpPr/>
          <p:nvPr/>
        </p:nvCxnSpPr>
        <p:spPr>
          <a:xfrm>
            <a:off x="514350" y="3678961"/>
            <a:ext cx="5460000" cy="0"/>
          </a:xfrm>
          <a:prstGeom prst="straightConnector1">
            <a:avLst/>
          </a:prstGeom>
          <a:noFill/>
          <a:ln cap="rnd" cmpd="sng" w="9525">
            <a:solidFill>
              <a:srgbClr val="F8F7F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5" name="Google Shape;495;p61"/>
          <p:cNvSpPr txBox="1"/>
          <p:nvPr/>
        </p:nvSpPr>
        <p:spPr>
          <a:xfrm>
            <a:off x="514350" y="1765637"/>
            <a:ext cx="546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rgbClr val="F8F7F7"/>
                </a:solidFill>
                <a:latin typeface="Roboto"/>
                <a:ea typeface="Roboto"/>
                <a:cs typeface="Roboto"/>
                <a:sym typeface="Roboto"/>
              </a:rPr>
              <a:t>Obrigada!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61"/>
          <p:cNvSpPr txBox="1"/>
          <p:nvPr/>
        </p:nvSpPr>
        <p:spPr>
          <a:xfrm>
            <a:off x="514350" y="3849414"/>
            <a:ext cx="546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500" u="none" cap="none" strike="noStrike">
                <a:solidFill>
                  <a:srgbClr val="D7ADEB"/>
                </a:solidFill>
                <a:latin typeface="Roboto"/>
                <a:ea typeface="Roboto"/>
                <a:cs typeface="Roboto"/>
                <a:sym typeface="Roboto"/>
              </a:rPr>
              <a:t>@carlaprvieira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500" u="none" cap="none" strike="noStrike">
                <a:solidFill>
                  <a:srgbClr val="D7ADEB"/>
                </a:solidFill>
                <a:latin typeface="Roboto"/>
                <a:ea typeface="Roboto"/>
                <a:cs typeface="Roboto"/>
                <a:sym typeface="Roboto"/>
              </a:rPr>
              <a:t>carlavieira.dev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460A0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/>
          <p:nvPr/>
        </p:nvSpPr>
        <p:spPr>
          <a:xfrm>
            <a:off x="0" y="0"/>
            <a:ext cx="3873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" name="Google Shape;167;p31"/>
          <p:cNvCxnSpPr/>
          <p:nvPr/>
        </p:nvCxnSpPr>
        <p:spPr>
          <a:xfrm>
            <a:off x="4443624" y="1128860"/>
            <a:ext cx="4186200" cy="0"/>
          </a:xfrm>
          <a:prstGeom prst="straightConnector1">
            <a:avLst/>
          </a:prstGeom>
          <a:noFill/>
          <a:ln cap="rnd" cmpd="sng" w="9525">
            <a:solidFill>
              <a:srgbClr val="1E1D1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31"/>
          <p:cNvCxnSpPr/>
          <p:nvPr/>
        </p:nvCxnSpPr>
        <p:spPr>
          <a:xfrm>
            <a:off x="4443624" y="2057511"/>
            <a:ext cx="4186200" cy="0"/>
          </a:xfrm>
          <a:prstGeom prst="straightConnector1">
            <a:avLst/>
          </a:prstGeom>
          <a:noFill/>
          <a:ln cap="rnd" cmpd="sng" w="9525">
            <a:solidFill>
              <a:srgbClr val="1E1D1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31"/>
          <p:cNvSpPr txBox="1"/>
          <p:nvPr/>
        </p:nvSpPr>
        <p:spPr>
          <a:xfrm>
            <a:off x="517839" y="514350"/>
            <a:ext cx="2998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2700">
                <a:solidFill>
                  <a:srgbClr val="9460A0"/>
                </a:solidFill>
                <a:latin typeface="Roboto"/>
                <a:ea typeface="Roboto"/>
                <a:cs typeface="Roboto"/>
                <a:sym typeface="Roboto"/>
              </a:rPr>
              <a:t>Preocupações éticas sobre algoritmos</a:t>
            </a:r>
            <a:endParaRPr b="1" sz="3800">
              <a:solidFill>
                <a:srgbClr val="1E1D1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5426325" y="514350"/>
            <a:ext cx="3109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DISCRIMINAÇÃO</a:t>
            </a:r>
            <a:r>
              <a:rPr b="1" i="0" lang="pt-BR" u="none" cap="none" strike="noStrike">
                <a:solidFill>
                  <a:srgbClr val="1E1D1D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pt-BR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ALGORÍTMICA</a:t>
            </a:r>
            <a:endParaRPr sz="900"/>
          </a:p>
        </p:txBody>
      </p:sp>
      <p:sp>
        <p:nvSpPr>
          <p:cNvPr id="171" name="Google Shape;171;p31"/>
          <p:cNvSpPr txBox="1"/>
          <p:nvPr/>
        </p:nvSpPr>
        <p:spPr>
          <a:xfrm>
            <a:off x="5426337" y="1356179"/>
            <a:ext cx="32034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NEGAÇÃO DE AUTONOMIA INDIVIDUAL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4443624" y="361950"/>
            <a:ext cx="65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rgbClr val="F8F7F7"/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  <a:endParaRPr sz="700"/>
          </a:p>
        </p:txBody>
      </p:sp>
      <p:sp>
        <p:nvSpPr>
          <p:cNvPr id="173" name="Google Shape;173;p31"/>
          <p:cNvSpPr txBox="1"/>
          <p:nvPr/>
        </p:nvSpPr>
        <p:spPr>
          <a:xfrm>
            <a:off x="4443624" y="1314598"/>
            <a:ext cx="65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rgbClr val="F8F7F7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endParaRPr sz="700"/>
          </a:p>
        </p:txBody>
      </p:sp>
      <p:cxnSp>
        <p:nvCxnSpPr>
          <p:cNvPr id="174" name="Google Shape;174;p31"/>
          <p:cNvCxnSpPr/>
          <p:nvPr/>
        </p:nvCxnSpPr>
        <p:spPr>
          <a:xfrm>
            <a:off x="4443624" y="3019498"/>
            <a:ext cx="4186200" cy="0"/>
          </a:xfrm>
          <a:prstGeom prst="straightConnector1">
            <a:avLst/>
          </a:prstGeom>
          <a:noFill/>
          <a:ln cap="rnd" cmpd="sng" w="9525">
            <a:solidFill>
              <a:srgbClr val="1E1D1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31"/>
          <p:cNvSpPr txBox="1"/>
          <p:nvPr/>
        </p:nvSpPr>
        <p:spPr>
          <a:xfrm>
            <a:off x="5426337" y="2301511"/>
            <a:ext cx="32034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INVASÃO DE PRIVACIDADE E VIGILÂNCIA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4443624" y="2262298"/>
            <a:ext cx="65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rgbClr val="F8F7F7"/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  <a:endParaRPr sz="700"/>
          </a:p>
        </p:txBody>
      </p:sp>
      <p:cxnSp>
        <p:nvCxnSpPr>
          <p:cNvPr id="177" name="Google Shape;177;p31"/>
          <p:cNvCxnSpPr/>
          <p:nvPr/>
        </p:nvCxnSpPr>
        <p:spPr>
          <a:xfrm>
            <a:off x="4443624" y="3957674"/>
            <a:ext cx="4186200" cy="0"/>
          </a:xfrm>
          <a:prstGeom prst="straightConnector1">
            <a:avLst/>
          </a:prstGeom>
          <a:noFill/>
          <a:ln cap="rnd" cmpd="sng" w="9525">
            <a:solidFill>
              <a:srgbClr val="1E1D1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31"/>
          <p:cNvSpPr txBox="1"/>
          <p:nvPr/>
        </p:nvSpPr>
        <p:spPr>
          <a:xfrm>
            <a:off x="5426337" y="3290948"/>
            <a:ext cx="32034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ISOLAMENTO E DESINTEGRAÇÃO DA CONEXÃO SOCIAL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4378825" y="3200475"/>
            <a:ext cx="78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rgbClr val="F8F7F7"/>
                </a:solidFill>
                <a:latin typeface="Inter"/>
                <a:ea typeface="Inter"/>
                <a:cs typeface="Inter"/>
                <a:sym typeface="Inter"/>
              </a:rPr>
              <a:t>04</a:t>
            </a:r>
            <a:endParaRPr sz="700"/>
          </a:p>
        </p:txBody>
      </p:sp>
      <p:sp>
        <p:nvSpPr>
          <p:cNvPr id="180" name="Google Shape;180;p31"/>
          <p:cNvSpPr txBox="1"/>
          <p:nvPr/>
        </p:nvSpPr>
        <p:spPr>
          <a:xfrm>
            <a:off x="5426325" y="4238267"/>
            <a:ext cx="32034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1E1D1D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PREDIÇÕES INEXPLICÁVEIS </a:t>
            </a:r>
            <a:r>
              <a:rPr b="1" i="0" lang="pt-BR" u="none" cap="none" strike="noStrike">
                <a:solidFill>
                  <a:srgbClr val="1E1D1D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E INJUSTIFICÁVEIS</a:t>
            </a:r>
            <a:endParaRPr sz="900">
              <a:highlight>
                <a:schemeClr val="lt1"/>
              </a:highlight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4443624" y="4138649"/>
            <a:ext cx="65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rgbClr val="F8F7F7"/>
                </a:solidFill>
                <a:latin typeface="Inter"/>
                <a:ea typeface="Inter"/>
                <a:cs typeface="Inter"/>
                <a:sym typeface="Inter"/>
              </a:rPr>
              <a:t>05</a:t>
            </a:r>
            <a:endParaRPr sz="700"/>
          </a:p>
        </p:txBody>
      </p:sp>
      <p:sp>
        <p:nvSpPr>
          <p:cNvPr id="182" name="Google Shape;182;p31"/>
          <p:cNvSpPr txBox="1"/>
          <p:nvPr/>
        </p:nvSpPr>
        <p:spPr>
          <a:xfrm>
            <a:off x="514350" y="1905148"/>
            <a:ext cx="27666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Informações retiradas do guia </a:t>
            </a:r>
            <a:r>
              <a:rPr b="1" i="1" lang="pt-BR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Understanding artificial intelligence ethics and safety</a:t>
            </a:r>
            <a:r>
              <a:rPr b="0" i="0" lang="pt-BR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produzido pelo Alan Turing Institute (</a:t>
            </a:r>
            <a:r>
              <a:rPr lang="pt-BR" sz="1300">
                <a:latin typeface="Roboto"/>
                <a:ea typeface="Roboto"/>
                <a:cs typeface="Roboto"/>
                <a:sym typeface="Roboto"/>
              </a:rPr>
              <a:t>LESLIE, 2</a:t>
            </a:r>
            <a:r>
              <a:rPr b="0" i="0" lang="pt-BR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019).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8" name="Google Shape;188;p32"/>
          <p:cNvSpPr txBox="1"/>
          <p:nvPr/>
        </p:nvSpPr>
        <p:spPr>
          <a:xfrm>
            <a:off x="790200" y="909450"/>
            <a:ext cx="75636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100">
                <a:solidFill>
                  <a:schemeClr val="dk1"/>
                </a:solidFill>
              </a:rPr>
              <a:t>“Se os projetistas e usuários finais de um sistema de aprendizado quiserem ter </a:t>
            </a:r>
            <a:r>
              <a:rPr b="1" i="1" lang="pt-BR" sz="2100">
                <a:solidFill>
                  <a:srgbClr val="9460A0"/>
                </a:solidFill>
              </a:rPr>
              <a:t>confiança</a:t>
            </a:r>
            <a:r>
              <a:rPr i="1" lang="pt-BR" sz="2100">
                <a:solidFill>
                  <a:schemeClr val="dk1"/>
                </a:solidFill>
              </a:rPr>
              <a:t> no desempenho do sistema, eles devem entender como ele chega a suas decisões. Os sistemas de aprendizado também podem desempenhar um papel importante no processo de </a:t>
            </a:r>
            <a:r>
              <a:rPr b="1" i="1" lang="pt-BR" sz="2100">
                <a:solidFill>
                  <a:srgbClr val="9460A0"/>
                </a:solidFill>
              </a:rPr>
              <a:t>descoberta científica</a:t>
            </a:r>
            <a:r>
              <a:rPr i="1" lang="pt-BR" sz="2100">
                <a:solidFill>
                  <a:schemeClr val="dk1"/>
                </a:solidFill>
              </a:rPr>
              <a:t>.”</a:t>
            </a:r>
            <a:r>
              <a:rPr i="1" lang="pt-BR" sz="1800">
                <a:solidFill>
                  <a:schemeClr val="dk1"/>
                </a:solidFill>
              </a:rPr>
              <a:t> </a:t>
            </a:r>
            <a:endParaRPr i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500">
                <a:solidFill>
                  <a:schemeClr val="dk1"/>
                </a:solidFill>
              </a:rPr>
              <a:t>(Craven and Shavlik, 1995)</a:t>
            </a:r>
            <a:endParaRPr b="1" i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Predições injustificáveis</a:t>
            </a:r>
            <a:endParaRPr/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628650" y="1369225"/>
            <a:ext cx="36510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400"/>
              <a:t>Em 2013, Eric Loomis foi condenado a seis anos de prisão. Sua sentença foi determinada com auxílio do resultado de um algoritmo chamado COMPAS, que calcula o risco de reincidência criminal.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400"/>
              <a:t>Loomis discordou desta sentença, porém não teve como recorrer porque o algoritmo não era capaz de gerar explicação do resultado gerado. Ele foi condenado sem explicação.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595959"/>
                </a:solidFill>
              </a:rPr>
              <a:t>Fonte: </a:t>
            </a:r>
            <a:r>
              <a:rPr lang="pt-BR" sz="900" u="sng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State v. Loomis</a:t>
            </a:r>
            <a:r>
              <a:rPr lang="pt-BR" sz="900">
                <a:solidFill>
                  <a:srgbClr val="595959"/>
                </a:solidFill>
              </a:rPr>
              <a:t> </a:t>
            </a:r>
            <a:endParaRPr sz="900">
              <a:solidFill>
                <a:srgbClr val="595959"/>
              </a:solidFill>
            </a:endParaRPr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2425" y="1546013"/>
            <a:ext cx="4102925" cy="205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34"/>
          <p:cNvGrpSpPr/>
          <p:nvPr/>
        </p:nvGrpSpPr>
        <p:grpSpPr>
          <a:xfrm>
            <a:off x="442072" y="898350"/>
            <a:ext cx="8259855" cy="1657350"/>
            <a:chOff x="765267" y="2324100"/>
            <a:chExt cx="11013140" cy="2209800"/>
          </a:xfrm>
        </p:grpSpPr>
        <p:sp>
          <p:nvSpPr>
            <p:cNvPr id="203" name="Google Shape;203;p34"/>
            <p:cNvSpPr/>
            <p:nvPr/>
          </p:nvSpPr>
          <p:spPr>
            <a:xfrm>
              <a:off x="3923613" y="2324100"/>
              <a:ext cx="4305900" cy="2209800"/>
            </a:xfrm>
            <a:prstGeom prst="rect">
              <a:avLst/>
            </a:prstGeom>
            <a:solidFill>
              <a:schemeClr val="dk1"/>
            </a:solidFill>
            <a:ln cap="flat" cmpd="sng" w="317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i="0" lang="pt-BR" sz="2800" u="none" cap="none" strike="noStrike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CAIXA  </a:t>
              </a:r>
              <a:r>
                <a:rPr b="1" lang="pt-BR" sz="2800">
                  <a:solidFill>
                    <a:schemeClr val="lt1"/>
                  </a:solidFill>
                  <a:latin typeface="PT Sans"/>
                  <a:ea typeface="PT Sans"/>
                  <a:cs typeface="PT Sans"/>
                  <a:sym typeface="PT Sans"/>
                </a:rPr>
                <a:t>OPACA</a:t>
              </a:r>
              <a:endParaRPr b="1" i="0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04" name="Google Shape;204;p34"/>
            <p:cNvSpPr txBox="1"/>
            <p:nvPr/>
          </p:nvSpPr>
          <p:spPr>
            <a:xfrm>
              <a:off x="765267" y="3136612"/>
              <a:ext cx="21132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pt-BR" sz="1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Dados de treinamento</a:t>
              </a:r>
              <a:endParaRPr b="1"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5" name="Google Shape;205;p34"/>
            <p:cNvCxnSpPr>
              <a:stCxn id="204" idx="3"/>
              <a:endCxn id="203" idx="1"/>
            </p:cNvCxnSpPr>
            <p:nvPr/>
          </p:nvCxnSpPr>
          <p:spPr>
            <a:xfrm>
              <a:off x="2878467" y="3428962"/>
              <a:ext cx="104520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206" name="Google Shape;206;p34"/>
            <p:cNvCxnSpPr>
              <a:stCxn id="203" idx="3"/>
              <a:endCxn id="207" idx="1"/>
            </p:cNvCxnSpPr>
            <p:nvPr/>
          </p:nvCxnSpPr>
          <p:spPr>
            <a:xfrm>
              <a:off x="8229513" y="3429000"/>
              <a:ext cx="126330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207" name="Google Shape;207;p34"/>
            <p:cNvSpPr txBox="1"/>
            <p:nvPr/>
          </p:nvSpPr>
          <p:spPr>
            <a:xfrm>
              <a:off x="9492707" y="3105835"/>
              <a:ext cx="22857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lang="pt-BR" sz="2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Decisões e predições</a:t>
              </a:r>
              <a:endParaRPr b="1" i="0" sz="2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8" name="Google Shape;208;p34"/>
          <p:cNvSpPr txBox="1"/>
          <p:nvPr/>
        </p:nvSpPr>
        <p:spPr>
          <a:xfrm>
            <a:off x="2706338" y="289931"/>
            <a:ext cx="33510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800"/>
              <a:buFont typeface="Arial"/>
              <a:buNone/>
            </a:pPr>
            <a:r>
              <a:rPr b="1" i="0" lang="pt-BR" sz="25800" u="none" cap="none" strike="noStrike">
                <a:solidFill>
                  <a:srgbClr val="C200D6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i="0" sz="25800" u="none" cap="none" strike="noStrike">
              <a:solidFill>
                <a:srgbClr val="C200D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501" y="2452556"/>
            <a:ext cx="1784269" cy="177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4622" y="2249906"/>
            <a:ext cx="2743265" cy="207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1358" y="289931"/>
            <a:ext cx="2409806" cy="1043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caixa opaca da Inteligência Artificial</a:t>
            </a:r>
            <a:endParaRPr/>
          </a:p>
        </p:txBody>
      </p:sp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628650" y="1216825"/>
            <a:ext cx="4484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400"/>
              <a:t>A natureza das técnicas baseadas em IA é caracterizada por uma </a:t>
            </a:r>
            <a:r>
              <a:rPr b="1" lang="pt-BR" sz="1400"/>
              <a:t>inerente falta de transparência,</a:t>
            </a:r>
            <a:r>
              <a:rPr lang="pt-BR" sz="1400"/>
              <a:t> pois as regras de decisão surgem automaticamente de maneiras que ninguém – mesmo pessoas programadoras – pode explicar adequadamente como certas decisões são tomadas. 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400"/>
              <a:t>Esse problema da</a:t>
            </a:r>
            <a:r>
              <a:rPr lang="pt-BR" sz="1400">
                <a:solidFill>
                  <a:srgbClr val="9460A0"/>
                </a:solidFill>
              </a:rPr>
              <a:t> </a:t>
            </a:r>
            <a:r>
              <a:rPr b="1" lang="pt-BR" sz="1400">
                <a:solidFill>
                  <a:srgbClr val="9460A0"/>
                </a:solidFill>
              </a:rPr>
              <a:t>“caixa opaca”</a:t>
            </a:r>
            <a:r>
              <a:rPr lang="pt-BR" sz="1400"/>
              <a:t> pode frustrar significativamente os esforços de governança para promover a transparência e a responsabilidade dos sistemas algorítmicos.</a:t>
            </a:r>
            <a:endParaRPr sz="1400"/>
          </a:p>
        </p:txBody>
      </p:sp>
      <p:pic>
        <p:nvPicPr>
          <p:cNvPr descr="Resultado de imagem para NEURAL NETWORK&quot;" id="219" name="Google Shape;21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0144" y="1329937"/>
            <a:ext cx="3768900" cy="2427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/>
              <a:t>Características desejadas de um sistema algorítmico</a:t>
            </a:r>
            <a:endParaRPr sz="2700"/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0350" lvl="0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b="1" lang="pt-BR" sz="1500"/>
              <a:t>interpretável</a:t>
            </a:r>
            <a:r>
              <a:rPr lang="pt-BR" sz="1500"/>
              <a:t>, implicando algum senso de entender como a tecnologia funciona;</a:t>
            </a:r>
            <a:endParaRPr sz="1500"/>
          </a:p>
          <a:p>
            <a:pPr indent="-260350" lvl="0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b="1" lang="pt-BR" sz="1500"/>
              <a:t>explicável</a:t>
            </a:r>
            <a:r>
              <a:rPr lang="pt-BR" sz="1500"/>
              <a:t>, implicando que uma gama mais ampla de usuários possa entender por que ou como um decisão foi tomada;</a:t>
            </a:r>
            <a:endParaRPr sz="1500"/>
          </a:p>
          <a:p>
            <a:pPr indent="-260350" lvl="0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b="1" lang="pt-BR" sz="1500"/>
              <a:t>transparente</a:t>
            </a:r>
            <a:r>
              <a:rPr lang="pt-BR" sz="1500"/>
              <a:t>, implicando algum nível de acessibilidade aos dados ou ao código do algoritmo; </a:t>
            </a:r>
            <a:endParaRPr sz="1500"/>
          </a:p>
          <a:p>
            <a:pPr indent="-260350" lvl="0" marL="342900" rtl="0"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•"/>
            </a:pPr>
            <a:r>
              <a:rPr b="1" lang="pt-BR" sz="1500"/>
              <a:t>justificável</a:t>
            </a:r>
            <a:r>
              <a:rPr lang="pt-BR" sz="1500"/>
              <a:t>/</a:t>
            </a:r>
            <a:r>
              <a:rPr b="1" lang="pt-BR" sz="1500"/>
              <a:t>contestável</a:t>
            </a:r>
            <a:r>
              <a:rPr lang="pt-BR" sz="1500"/>
              <a:t>: implicando que os usuários tenham as informações de que precisam para argumentar contra uma decisão ou classificação.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7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E0EEE"/>
      </a:accent2>
      <a:accent3>
        <a:srgbClr val="4EA6DC"/>
      </a:accent3>
      <a:accent4>
        <a:srgbClr val="4775E7"/>
      </a:accent4>
      <a:accent5>
        <a:srgbClr val="8923A5"/>
      </a:accent5>
      <a:accent6>
        <a:srgbClr val="BD1786"/>
      </a:accent6>
      <a:hlink>
        <a:srgbClr val="C830CC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