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y="5143500" cx="9144000"/>
  <p:notesSz cx="6858000" cy="9144000"/>
  <p:embeddedFontLst>
    <p:embeddedFont>
      <p:font typeface="Roboto"/>
      <p:regular r:id="rId45"/>
      <p:bold r:id="rId46"/>
      <p:italic r:id="rId47"/>
      <p:boldItalic r:id="rId48"/>
    </p:embeddedFont>
    <p:embeddedFont>
      <p:font typeface="Montserrat"/>
      <p:regular r:id="rId49"/>
      <p:bold r:id="rId50"/>
      <p:italic r:id="rId51"/>
      <p:boldItalic r:id="rId52"/>
    </p:embeddedFont>
    <p:embeddedFont>
      <p:font typeface="Arvo"/>
      <p:regular r:id="rId53"/>
      <p:bold r:id="rId54"/>
      <p:italic r:id="rId55"/>
      <p:boldItalic r:id="rId56"/>
    </p:embeddedFont>
    <p:embeddedFont>
      <p:font typeface="Roboto Condensed"/>
      <p:regular r:id="rId57"/>
      <p:bold r:id="rId58"/>
      <p:italic r:id="rId59"/>
      <p:boldItalic r:id="rId60"/>
    </p:embeddedFont>
    <p:embeddedFont>
      <p:font typeface="Roboto Condensed Light"/>
      <p:regular r:id="rId61"/>
      <p:bold r:id="rId62"/>
      <p:italic r:id="rId63"/>
      <p:boldItalic r:id="rId64"/>
    </p:embeddedFont>
    <p:embeddedFont>
      <p:font typeface="Work Sans"/>
      <p:regular r:id="rId65"/>
      <p:bold r:id="rId66"/>
      <p:italic r:id="rId67"/>
      <p:boldItalic r:id="rId68"/>
    </p:embeddedFont>
    <p:embeddedFont>
      <p:font typeface="Work Sans SemiBold"/>
      <p:regular r:id="rId69"/>
      <p:bold r:id="rId70"/>
      <p:italic r:id="rId71"/>
      <p:boldItalic r:id="rId72"/>
    </p:embeddedFont>
    <p:embeddedFont>
      <p:font typeface="Work Sans Light"/>
      <p:regular r:id="rId73"/>
      <p:bold r:id="rId74"/>
      <p:italic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Roboto-bold.fntdata"/><Relationship Id="rId45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Roboto-boldItalic.fntdata"/><Relationship Id="rId47" Type="http://schemas.openxmlformats.org/officeDocument/2006/relationships/font" Target="fonts/Roboto-italic.fntdata"/><Relationship Id="rId49" Type="http://schemas.openxmlformats.org/officeDocument/2006/relationships/font" Target="fonts/Montserra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WorkSansLight-regular.fntdata"/><Relationship Id="rId72" Type="http://schemas.openxmlformats.org/officeDocument/2006/relationships/font" Target="fonts/WorkSansSemiBold-boldItalic.fntdata"/><Relationship Id="rId31" Type="http://schemas.openxmlformats.org/officeDocument/2006/relationships/slide" Target="slides/slide27.xml"/><Relationship Id="rId75" Type="http://schemas.openxmlformats.org/officeDocument/2006/relationships/font" Target="fonts/WorkSansLight-italic.fntdata"/><Relationship Id="rId30" Type="http://schemas.openxmlformats.org/officeDocument/2006/relationships/slide" Target="slides/slide26.xml"/><Relationship Id="rId74" Type="http://schemas.openxmlformats.org/officeDocument/2006/relationships/font" Target="fonts/WorkSansLight-bold.fntdata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76" Type="http://schemas.openxmlformats.org/officeDocument/2006/relationships/font" Target="fonts/WorkSansLight-boldItalic.fntdata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font" Target="fonts/WorkSansSemiBold-italic.fntdata"/><Relationship Id="rId70" Type="http://schemas.openxmlformats.org/officeDocument/2006/relationships/font" Target="fonts/WorkSansSemiBold-bold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RobotoCondensedLight-bold.fntdata"/><Relationship Id="rId61" Type="http://schemas.openxmlformats.org/officeDocument/2006/relationships/font" Target="fonts/RobotoCondensedLight-regular.fntdata"/><Relationship Id="rId20" Type="http://schemas.openxmlformats.org/officeDocument/2006/relationships/slide" Target="slides/slide16.xml"/><Relationship Id="rId64" Type="http://schemas.openxmlformats.org/officeDocument/2006/relationships/font" Target="fonts/RobotoCondensedLight-boldItalic.fntdata"/><Relationship Id="rId63" Type="http://schemas.openxmlformats.org/officeDocument/2006/relationships/font" Target="fonts/RobotoCondensedLight-italic.fntdata"/><Relationship Id="rId22" Type="http://schemas.openxmlformats.org/officeDocument/2006/relationships/slide" Target="slides/slide18.xml"/><Relationship Id="rId66" Type="http://schemas.openxmlformats.org/officeDocument/2006/relationships/font" Target="fonts/WorkSans-bold.fntdata"/><Relationship Id="rId21" Type="http://schemas.openxmlformats.org/officeDocument/2006/relationships/slide" Target="slides/slide17.xml"/><Relationship Id="rId65" Type="http://schemas.openxmlformats.org/officeDocument/2006/relationships/font" Target="fonts/WorkSans-regular.fntdata"/><Relationship Id="rId24" Type="http://schemas.openxmlformats.org/officeDocument/2006/relationships/slide" Target="slides/slide20.xml"/><Relationship Id="rId68" Type="http://schemas.openxmlformats.org/officeDocument/2006/relationships/font" Target="fonts/WorkSans-boldItalic.fntdata"/><Relationship Id="rId23" Type="http://schemas.openxmlformats.org/officeDocument/2006/relationships/slide" Target="slides/slide19.xml"/><Relationship Id="rId67" Type="http://schemas.openxmlformats.org/officeDocument/2006/relationships/font" Target="fonts/WorkSans-italic.fntdata"/><Relationship Id="rId60" Type="http://schemas.openxmlformats.org/officeDocument/2006/relationships/font" Target="fonts/RobotoCondensed-bold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WorkSansSemiBold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Montserrat-italic.fntdata"/><Relationship Id="rId50" Type="http://schemas.openxmlformats.org/officeDocument/2006/relationships/font" Target="fonts/Montserrat-bold.fntdata"/><Relationship Id="rId53" Type="http://schemas.openxmlformats.org/officeDocument/2006/relationships/font" Target="fonts/Arvo-regular.fntdata"/><Relationship Id="rId52" Type="http://schemas.openxmlformats.org/officeDocument/2006/relationships/font" Target="fonts/Montserrat-boldItalic.fntdata"/><Relationship Id="rId11" Type="http://schemas.openxmlformats.org/officeDocument/2006/relationships/slide" Target="slides/slide7.xml"/><Relationship Id="rId55" Type="http://schemas.openxmlformats.org/officeDocument/2006/relationships/font" Target="fonts/Arvo-italic.fntdata"/><Relationship Id="rId10" Type="http://schemas.openxmlformats.org/officeDocument/2006/relationships/slide" Target="slides/slide6.xml"/><Relationship Id="rId54" Type="http://schemas.openxmlformats.org/officeDocument/2006/relationships/font" Target="fonts/Arvo-bold.fntdata"/><Relationship Id="rId13" Type="http://schemas.openxmlformats.org/officeDocument/2006/relationships/slide" Target="slides/slide9.xml"/><Relationship Id="rId57" Type="http://schemas.openxmlformats.org/officeDocument/2006/relationships/font" Target="fonts/RobotoCondensed-regular.fntdata"/><Relationship Id="rId12" Type="http://schemas.openxmlformats.org/officeDocument/2006/relationships/slide" Target="slides/slide8.xml"/><Relationship Id="rId56" Type="http://schemas.openxmlformats.org/officeDocument/2006/relationships/font" Target="fonts/Arvo-boldItalic.fntdata"/><Relationship Id="rId15" Type="http://schemas.openxmlformats.org/officeDocument/2006/relationships/slide" Target="slides/slide11.xml"/><Relationship Id="rId59" Type="http://schemas.openxmlformats.org/officeDocument/2006/relationships/font" Target="fonts/RobotoCondensed-italic.fntdata"/><Relationship Id="rId14" Type="http://schemas.openxmlformats.org/officeDocument/2006/relationships/slide" Target="slides/slide10.xml"/><Relationship Id="rId58" Type="http://schemas.openxmlformats.org/officeDocument/2006/relationships/font" Target="fonts/RobotoCondensed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e5169becf6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1e5169becf6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e5169becf6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1e5169becf6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e5169becf6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e5169becf6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1e5169becf6_0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e5169becf6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1e5169becf6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e5169becf6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1e5169becf6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e5169becf6_0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1e5169becf6_0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e5169becf6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1e5169becf6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e5169becf6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e5169becf6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1e5169becf6_0_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e5169becf6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1e5169becf6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e5169becf6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1e5169becf6_0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e5169becf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1e5169becf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e5169becf6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1e5169becf6_0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e5169becf6_0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1e5169becf6_0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e5169becf6_0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1e5169becf6_0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e5169becf6_0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e5169becf6_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1e5169becf6_0_1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e5169becf6_0_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1e5169becf6_0_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e5169becf6_0_3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e5169becf6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e5169becf6_0_1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1e5169becf6_0_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e5169becf6_0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1e5169becf6_0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e5169becf6_0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1e5169becf6_0_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e5169becf6_0_1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1e5169becf6_0_1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359b1c64ca_1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359b1c64ca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e5169becf6_0_1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1e5169becf6_0_1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e5169becf6_0_1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e5169becf6_0_1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1e5169becf6_0_1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e5169becf6_0_1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1e5169becf6_0_1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e5169becf6_0_2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1e5169becf6_0_2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e5169becf6_0_2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1e5169becf6_0_2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e5169becf6_0_2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1e5169becf6_0_2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e5169becf6_0_2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e5169becf6_0_2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g1e5169becf6_0_2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e5169becf6_0_2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g1e5169becf6_0_2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e5169becf6_0_2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1e5169becf6_0_2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e5169becf6_0_2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g1e5169becf6_0_2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e5169becf6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1e5169becf6_0_3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e5169becf6_0_2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g1e5169becf6_0_2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e5169becf6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1e5169becf6_0_4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e5169becf6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1e5169becf6_0_4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e5169becf6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1e5169becf6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e5169becf6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1e5169becf6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e5169becf6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1e5169becf6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MIA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fmla="val 3242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3" name="Google Shape;13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flipH="1" rot="10800000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3677266" y="4169037"/>
            <a:ext cx="5480829" cy="542154"/>
            <a:chOff x="5582265" y="4646738"/>
            <a:chExt cx="5480829" cy="432996"/>
          </a:xfrm>
        </p:grpSpPr>
        <p:sp>
          <p:nvSpPr>
            <p:cNvPr id="16" name="Google Shape;16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" name="Google Shape;17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0" name="Google Shape;20;p2"/>
          <p:cNvSpPr/>
          <p:nvPr/>
        </p:nvSpPr>
        <p:spPr>
          <a:xfrm>
            <a:off x="8445700" y="222050"/>
            <a:ext cx="665700" cy="560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 flipH="1" rot="10800000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22" name="Google Shape;22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pic>
        <p:nvPicPr>
          <p:cNvPr id="24" name="Google Shape;2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75" y="1090800"/>
            <a:ext cx="8850475" cy="29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9350" y="1307563"/>
            <a:ext cx="2521275" cy="252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/>
          <p:nvPr/>
        </p:nvSpPr>
        <p:spPr>
          <a:xfrm flipH="1">
            <a:off x="5777475" y="1090775"/>
            <a:ext cx="3066300" cy="3069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801100" y="1138700"/>
            <a:ext cx="104700" cy="296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" name="Google Shape;28;p2"/>
          <p:cNvCxnSpPr/>
          <p:nvPr/>
        </p:nvCxnSpPr>
        <p:spPr>
          <a:xfrm flipH="1" rot="10800000">
            <a:off x="8846350" y="1090750"/>
            <a:ext cx="1200" cy="594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" name="Google Shape;29;p2"/>
          <p:cNvSpPr/>
          <p:nvPr/>
        </p:nvSpPr>
        <p:spPr>
          <a:xfrm rot="1685544">
            <a:off x="8493325" y="71425"/>
            <a:ext cx="375650" cy="248850"/>
          </a:xfrm>
          <a:prstGeom prst="flowChartInputOutpu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ado 1">
  <p:cSld name="CUSTOM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/>
        </p:txBody>
      </p:sp>
      <p:sp>
        <p:nvSpPr>
          <p:cNvPr id="188" name="Google Shape;188;p11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" name="Google Shape;189;p11"/>
          <p:cNvSpPr/>
          <p:nvPr/>
        </p:nvSpPr>
        <p:spPr>
          <a:xfrm>
            <a:off x="8384300" y="92825"/>
            <a:ext cx="721200" cy="68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90750" y="123750"/>
            <a:ext cx="614648" cy="61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>
  <p:cSld name="TITLE_2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93" name="Google Shape;193;p12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4" name="Google Shape;194;p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95" name="Google Shape;195;p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96" name="Google Shape;196;p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Quote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"/>
          <p:cNvSpPr txBox="1"/>
          <p:nvPr>
            <p:ph idx="1" type="body"/>
          </p:nvPr>
        </p:nvSpPr>
        <p:spPr>
          <a:xfrm>
            <a:off x="895350" y="3357563"/>
            <a:ext cx="73581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Google Shape;199;p13"/>
          <p:cNvSpPr txBox="1"/>
          <p:nvPr>
            <p:ph idx="2" type="body"/>
          </p:nvPr>
        </p:nvSpPr>
        <p:spPr>
          <a:xfrm>
            <a:off x="895350" y="2278856"/>
            <a:ext cx="73581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3" name="Google Shape;20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06" name="Google Shape;206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▰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▻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▻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▻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▻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▻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▻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▻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▻"/>
              <a:defRPr/>
            </a:lvl9pPr>
          </a:lstStyle>
          <a:p/>
        </p:txBody>
      </p:sp>
      <p:sp>
        <p:nvSpPr>
          <p:cNvPr id="207" name="Google Shape;207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08" name="Google Shape;208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09" name="Google Shape;209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fmla="val 3242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33" name="Google Shape;33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 rot="10800000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5" name="Google Shape;35;p3"/>
          <p:cNvGrpSpPr/>
          <p:nvPr/>
        </p:nvGrpSpPr>
        <p:grpSpPr>
          <a:xfrm flipH="1" rot="10800000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36" name="Google Shape;36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8" name="Google Shape;38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9" name="Google Shape;39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" name="Google Shape;40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" name="Google Shape;43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4" name="Google Shape;44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6" name="Google Shape;46;p3"/>
          <p:cNvSpPr txBox="1"/>
          <p:nvPr>
            <p:ph type="ctrTitle"/>
          </p:nvPr>
        </p:nvSpPr>
        <p:spPr>
          <a:xfrm>
            <a:off x="463525" y="2931925"/>
            <a:ext cx="4094400" cy="20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Roboto"/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" name="Google Shape;47;p3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50" name="Google Shape;50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" name="Google Shape;51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52" name="Google Shape;52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55" name="Google Shape;55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7" name="Google Shape;57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fmla="val 3242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8" name="Google Shape;58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59" name="Google Shape;59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flipH="1" rot="10800000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61" name="Google Shape;61;p4"/>
          <p:cNvGrpSpPr/>
          <p:nvPr/>
        </p:nvGrpSpPr>
        <p:grpSpPr>
          <a:xfrm flipH="1" rot="10800000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62" name="Google Shape;62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64" name="Google Shape;64;p4"/>
          <p:cNvSpPr txBox="1"/>
          <p:nvPr>
            <p:ph idx="1" type="body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i="1" sz="3000">
                <a:solidFill>
                  <a:srgbClr val="FFFFFF"/>
                </a:solidFill>
              </a:defRPr>
            </a:lvl1pPr>
            <a:lvl2pPr indent="-419100" lvl="1" marL="9144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2pPr>
            <a:lvl3pPr indent="-419100" lvl="2" marL="13716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3pPr>
            <a:lvl4pPr indent="-419100" lvl="3" marL="18288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4pPr>
            <a:lvl5pPr indent="-419100" lvl="4" marL="22860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5pPr>
            <a:lvl6pPr indent="-419100" lvl="5" marL="27432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6pPr>
            <a:lvl7pPr indent="-419100" lvl="6" marL="32004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7pPr>
            <a:lvl8pPr indent="-419100" lvl="7" marL="36576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8pPr>
            <a:lvl9pPr indent="-419100" lvl="8" marL="41148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5" name="Google Shape;65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chemeClr val="accent5"/>
                </a:solidFill>
              </a:rPr>
              <a:t>“</a:t>
            </a:r>
            <a:endParaRPr b="1" sz="7200">
              <a:solidFill>
                <a:schemeClr val="accent5"/>
              </a:solidFill>
            </a:endParaRPr>
          </a:p>
        </p:txBody>
      </p:sp>
      <p:sp>
        <p:nvSpPr>
          <p:cNvPr id="66" name="Google Shape;66;p4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9" name="Google Shape;69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0" name="Google Shape;70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1" name="Google Shape;71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" name="Google Shape;73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4" name="Google Shape;74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6" name="Google Shape;76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7" name="Google Shape;77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8" name="Google Shape;78;p5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9" name="Google Shape;79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1" name="Google Shape;81;p5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2" name="Google Shape;82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84" name="Google Shape;84;p5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5" name="Google Shape;85;p5"/>
          <p:cNvSpPr txBox="1"/>
          <p:nvPr>
            <p:ph idx="1" type="body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indent="-381000" lvl="1" marL="9144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indent="-381000" lvl="3" marL="18288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indent="-381000" lvl="4" marL="2286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indent="-381000" lvl="5" marL="27432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indent="-381000" lvl="6" marL="32004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indent="-381000" lvl="7" marL="36576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indent="-381000" lvl="8" marL="41148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/>
        </p:txBody>
      </p:sp>
      <p:sp>
        <p:nvSpPr>
          <p:cNvPr id="86" name="Google Shape;86;p5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9" name="Google Shape;89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90" name="Google Shape;90;p6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91" name="Google Shape;91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93" name="Google Shape;93;p6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94" name="Google Shape;94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6" name="Google Shape;96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7" name="Google Shape;97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8" name="Google Shape;98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" name="Google Shape;101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02" name="Google Shape;102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4" name="Google Shape;104;p6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5" name="Google Shape;105;p6"/>
          <p:cNvSpPr txBox="1"/>
          <p:nvPr>
            <p:ph idx="1" type="body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indent="-355600" lvl="2" marL="1371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/>
        </p:txBody>
      </p:sp>
      <p:sp>
        <p:nvSpPr>
          <p:cNvPr id="106" name="Google Shape;106;p6"/>
          <p:cNvSpPr txBox="1"/>
          <p:nvPr>
            <p:ph idx="2" type="body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indent="-355600" lvl="2" marL="1371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/>
        </p:txBody>
      </p:sp>
      <p:sp>
        <p:nvSpPr>
          <p:cNvPr id="107" name="Google Shape;107;p6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10" name="Google Shape;110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11" name="Google Shape;111;p7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12" name="Google Shape;112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3" name="Google Shape;113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14" name="Google Shape;114;p7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15" name="Google Shape;115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7" name="Google Shape;117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8" name="Google Shape;118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9" name="Google Shape;119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20" name="Google Shape;120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23" name="Google Shape;123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7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26" name="Google Shape;126;p7"/>
          <p:cNvSpPr txBox="1"/>
          <p:nvPr>
            <p:ph idx="1" type="body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/>
        </p:txBody>
      </p:sp>
      <p:sp>
        <p:nvSpPr>
          <p:cNvPr id="127" name="Google Shape;127;p7"/>
          <p:cNvSpPr txBox="1"/>
          <p:nvPr>
            <p:ph idx="2" type="body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/>
        </p:txBody>
      </p:sp>
      <p:sp>
        <p:nvSpPr>
          <p:cNvPr id="128" name="Google Shape;128;p7"/>
          <p:cNvSpPr txBox="1"/>
          <p:nvPr>
            <p:ph idx="3" type="body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/>
        </p:txBody>
      </p:sp>
      <p:sp>
        <p:nvSpPr>
          <p:cNvPr id="129" name="Google Shape;129;p7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32" name="Google Shape;132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33" name="Google Shape;133;p8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34" name="Google Shape;134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6" name="Google Shape;136;p8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7" name="Google Shape;137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8" name="Google Shape;138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9" name="Google Shape;139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40" name="Google Shape;140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1" name="Google Shape;141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42" name="Google Shape;142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Google Shape;143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4" name="Google Shape;144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47" name="Google Shape;147;p8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48" name="Google Shape;148;p8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9"/>
          <p:cNvGrpSpPr/>
          <p:nvPr/>
        </p:nvGrpSpPr>
        <p:grpSpPr>
          <a:xfrm>
            <a:off x="2466138" y="4472723"/>
            <a:ext cx="6686825" cy="670795"/>
            <a:chOff x="5589288" y="4472723"/>
            <a:chExt cx="6686825" cy="670795"/>
          </a:xfrm>
        </p:grpSpPr>
        <p:sp>
          <p:nvSpPr>
            <p:cNvPr id="151" name="Google Shape;151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2" name="Google Shape;152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53" name="Google Shape;153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5" name="Google Shape;155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6" name="Google Shape;156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58" name="Google Shape;158;p9"/>
          <p:cNvSpPr txBox="1"/>
          <p:nvPr>
            <p:ph idx="1" type="body"/>
          </p:nvPr>
        </p:nvSpPr>
        <p:spPr>
          <a:xfrm>
            <a:off x="2682800" y="4636500"/>
            <a:ext cx="60042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/>
        </p:txBody>
      </p:sp>
      <p:sp>
        <p:nvSpPr>
          <p:cNvPr id="159" name="Google Shape;159;p9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0" name="Google Shape;160;p9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1" name="Google Shape;161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2" name="Google Shape;162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3" name="Google Shape;163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5" name="Google Shape;165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6" name="Google Shape;166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0" name="Google Shape;170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1" name="Google Shape;171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2" name="Google Shape;172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7" name="Google Shape;177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8" name="Google Shape;178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9" name="Google Shape;179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80" name="Google Shape;180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2" name="Google Shape;182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83" name="Google Shape;183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5" name="Google Shape;185;p10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indent="-381000" lvl="1" marL="9144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indent="-381000" lvl="3" marL="18288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indent="-381000" lvl="4" marL="2286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indent="-381000" lvl="5" marL="27432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indent="-381000" lvl="6" marL="32004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indent="-381000" lvl="7" marL="36576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indent="-381000" lvl="8" marL="41148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490750" y="123750"/>
            <a:ext cx="614648" cy="61434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colab.research.google.com/drive/1L_TIs1GHU52LN2iiHdMHz_m8BQ0ODo-G" TargetMode="External"/><Relationship Id="rId4" Type="http://schemas.openxmlformats.org/officeDocument/2006/relationships/image" Target="../media/image12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14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keras.io/activations/" TargetMode="External"/><Relationship Id="rId4" Type="http://schemas.openxmlformats.org/officeDocument/2006/relationships/hyperlink" Target="http://deeplearningbook.com.br/funcao-de-ativacao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colab.research.google.com/drive/1L_TIs1GHU52LN2iiHdMHz_m8BQ0ODo-G" TargetMode="External"/><Relationship Id="rId4" Type="http://schemas.openxmlformats.org/officeDocument/2006/relationships/image" Target="../media/image12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blog.paperspace.com/intro-to-optimization-in-deep-learning-gradient-descent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colab.research.google.com/drive/1L_TIs1GHU52LN2iiHdMHz_m8BQ0ODo-G" TargetMode="External"/><Relationship Id="rId4" Type="http://schemas.openxmlformats.org/officeDocument/2006/relationships/image" Target="../media/image12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colab.research.google.com/drive/1nyiabCK8doIxONt8GjK49d3giDHtUPa6" TargetMode="External"/><Relationship Id="rId4" Type="http://schemas.openxmlformats.org/officeDocument/2006/relationships/image" Target="../media/image12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colab.research.google.com/drive/1nyiabCK8doIxONt8GjK49d3giDHtUPa6" TargetMode="External"/><Relationship Id="rId4" Type="http://schemas.openxmlformats.org/officeDocument/2006/relationships/image" Target="../media/image12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"/>
          <p:cNvSpPr txBox="1"/>
          <p:nvPr>
            <p:ph idx="4294967295" type="ctrTitle"/>
          </p:nvPr>
        </p:nvSpPr>
        <p:spPr>
          <a:xfrm>
            <a:off x="4065975" y="4167000"/>
            <a:ext cx="5078100" cy="38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Workshop Sprint de Dados - PrograMaria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16"/>
          <p:cNvSpPr/>
          <p:nvPr/>
        </p:nvSpPr>
        <p:spPr>
          <a:xfrm>
            <a:off x="4296825" y="2342450"/>
            <a:ext cx="606900" cy="5997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900" y="1623475"/>
            <a:ext cx="4075300" cy="203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"/>
          <p:cNvSpPr txBox="1"/>
          <p:nvPr/>
        </p:nvSpPr>
        <p:spPr>
          <a:xfrm>
            <a:off x="432825" y="1289588"/>
            <a:ext cx="3828600" cy="3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Nessa figura temos 2 neurônios na camada de entrada (2 variáveis de entrada), 2 na camada oculta e 2 na camada de saída (2 classes como resultado). Essa rede irá aprender 8 pesos (w*) e 4 bias (b*)</a:t>
            </a:r>
            <a:endParaRPr sz="1800"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303" name="Google Shape;303;p25"/>
          <p:cNvSpPr txBox="1"/>
          <p:nvPr/>
        </p:nvSpPr>
        <p:spPr>
          <a:xfrm>
            <a:off x="514350" y="488206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O que é uma Rede Neural?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04" name="Google Shape;3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888" y="1029675"/>
            <a:ext cx="4251000" cy="361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5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"/>
          <p:cNvSpPr txBox="1"/>
          <p:nvPr>
            <p:ph idx="4294967295" type="title"/>
          </p:nvPr>
        </p:nvSpPr>
        <p:spPr>
          <a:xfrm>
            <a:off x="621544" y="1234031"/>
            <a:ext cx="7119900" cy="28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Work Sans SemiBold"/>
              <a:buNone/>
            </a:pPr>
            <a:r>
              <a:rPr b="0" i="1" lang="en">
                <a:solidFill>
                  <a:srgbClr val="16181B"/>
                </a:solidFill>
                <a:latin typeface="Work Sans"/>
                <a:ea typeface="Work Sans"/>
                <a:cs typeface="Work Sans"/>
                <a:sym typeface="Work Sans"/>
              </a:rPr>
              <a:t>“As Redes Neurais Artificiais são baseadas na biologia, tendo como unidade principal o neurônio artificial, que simula o comportamento do neurônio biológico. No modelo computacional de um neurônio, os sinais interagem entre os neurônios, de acordo com o peso dado à relação entre eles (ou seja, cada aresta ligando um neurônio ao outro possui um peso w). A ideia é que os pesos sejam aprendidos e controlem a força de influência de um neurônio em outro. Essa interação é modelada por uma função, que geralmente assume a forma de uma soma ponderada.”</a:t>
            </a:r>
            <a:endParaRPr b="0" i="1">
              <a:solidFill>
                <a:srgbClr val="16181B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1" name="Google Shape;311;p26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7"/>
          <p:cNvSpPr txBox="1"/>
          <p:nvPr>
            <p:ph idx="4294967295" type="title"/>
          </p:nvPr>
        </p:nvSpPr>
        <p:spPr>
          <a:xfrm>
            <a:off x="311700" y="2150850"/>
            <a:ext cx="50280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Vamos à prática - Construindo o modelo: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</a:t>
            </a:r>
            <a:r>
              <a:rPr lang="en" u="sng">
                <a:solidFill>
                  <a:schemeClr val="hlink"/>
                </a:solidFill>
                <a:hlinkClick r:id="rId3"/>
              </a:rPr>
              <a:t>Notebook</a:t>
            </a:r>
            <a:r>
              <a:rPr lang="en"/>
              <a:t>&gt;</a:t>
            </a:r>
            <a:endParaRPr/>
          </a:p>
        </p:txBody>
      </p:sp>
      <p:pic>
        <p:nvPicPr>
          <p:cNvPr id="318" name="Google Shape;31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419" y="706238"/>
            <a:ext cx="3429000" cy="342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319" name="Google Shape;319;p27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"/>
          <p:cNvSpPr txBox="1"/>
          <p:nvPr/>
        </p:nvSpPr>
        <p:spPr>
          <a:xfrm>
            <a:off x="432825" y="1289588"/>
            <a:ext cx="8535000" cy="3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Em cada neurônio da rede há uma função de ativação, que decide se o neurônio deve ser </a:t>
            </a:r>
            <a:r>
              <a:rPr b="1" lang="en" sz="1800">
                <a:latin typeface="Work Sans"/>
                <a:ea typeface="Work Sans"/>
                <a:cs typeface="Work Sans"/>
                <a:sym typeface="Work Sans"/>
              </a:rPr>
              <a:t>ativado</a:t>
            </a: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, e transmitir informações para a próxima camada.</a:t>
            </a:r>
            <a:endParaRPr sz="1800"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325" name="Google Shape;325;p28"/>
          <p:cNvSpPr txBox="1"/>
          <p:nvPr/>
        </p:nvSpPr>
        <p:spPr>
          <a:xfrm>
            <a:off x="514388" y="502306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Função de Ativação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26" name="Google Shape;3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56" y="2308547"/>
            <a:ext cx="4361663" cy="526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2966" y="2834963"/>
            <a:ext cx="5638069" cy="209026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8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"/>
          <p:cNvSpPr txBox="1"/>
          <p:nvPr/>
        </p:nvSpPr>
        <p:spPr>
          <a:xfrm>
            <a:off x="432825" y="1289588"/>
            <a:ext cx="8535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A função mais comum nas camadas intermediárias é a </a:t>
            </a:r>
            <a:r>
              <a:rPr b="1" lang="en" sz="1800">
                <a:latin typeface="Work Sans"/>
                <a:ea typeface="Work Sans"/>
                <a:cs typeface="Work Sans"/>
                <a:sym typeface="Work Sans"/>
              </a:rPr>
              <a:t>ReLU</a:t>
            </a:r>
            <a:endParaRPr b="1"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34" name="Google Shape;334;p29"/>
          <p:cNvSpPr txBox="1"/>
          <p:nvPr/>
        </p:nvSpPr>
        <p:spPr>
          <a:xfrm>
            <a:off x="521400" y="558756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Função de Ativação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35" name="Google Shape;3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0719" y="1961531"/>
            <a:ext cx="3122081" cy="24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9"/>
          <p:cNvSpPr txBox="1"/>
          <p:nvPr/>
        </p:nvSpPr>
        <p:spPr>
          <a:xfrm>
            <a:off x="348000" y="4351969"/>
            <a:ext cx="7722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i="1" lang="en" sz="1400">
                <a:latin typeface="Work Sans"/>
                <a:ea typeface="Work Sans"/>
                <a:cs typeface="Work Sans"/>
                <a:sym typeface="Work Sans"/>
              </a:rPr>
              <a:t>Basicamente o neurônio é ativado se for maior do que 0. Há também a </a:t>
            </a:r>
            <a:r>
              <a:rPr b="1" i="1" lang="en" sz="1400">
                <a:latin typeface="Work Sans"/>
                <a:ea typeface="Work Sans"/>
                <a:cs typeface="Work Sans"/>
                <a:sym typeface="Work Sans"/>
              </a:rPr>
              <a:t>elu</a:t>
            </a:r>
            <a:r>
              <a:rPr i="1" lang="en" sz="1400">
                <a:latin typeface="Work Sans"/>
                <a:ea typeface="Work Sans"/>
                <a:cs typeface="Work Sans"/>
                <a:sym typeface="Work Sans"/>
              </a:rPr>
              <a:t> que aplica uma exponencial nos valores negativos</a:t>
            </a:r>
            <a:endParaRPr i="1" sz="1400"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337" name="Google Shape;337;p29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"/>
          <p:cNvSpPr txBox="1"/>
          <p:nvPr/>
        </p:nvSpPr>
        <p:spPr>
          <a:xfrm>
            <a:off x="432825" y="1100475"/>
            <a:ext cx="8535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Na camada de saída a rede precisa nos retornar a probabilidade.</a:t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Por ser uma probabilidade (de 0 a 1), nós usamos a função </a:t>
            </a:r>
            <a:r>
              <a:rPr b="1" lang="en" sz="1800">
                <a:latin typeface="Work Sans"/>
                <a:ea typeface="Work Sans"/>
                <a:cs typeface="Work Sans"/>
                <a:sym typeface="Work Sans"/>
              </a:rPr>
              <a:t>sigmoid</a:t>
            </a: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:</a:t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43" name="Google Shape;343;p30"/>
          <p:cNvSpPr txBox="1"/>
          <p:nvPr/>
        </p:nvSpPr>
        <p:spPr>
          <a:xfrm>
            <a:off x="432825" y="492306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Função de Ativação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44" name="Google Shape;344;p30"/>
          <p:cNvSpPr txBox="1"/>
          <p:nvPr/>
        </p:nvSpPr>
        <p:spPr>
          <a:xfrm>
            <a:off x="348000" y="4351969"/>
            <a:ext cx="7722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i="1" lang="en" sz="1400">
                <a:latin typeface="Work Sans"/>
                <a:ea typeface="Work Sans"/>
                <a:cs typeface="Work Sans"/>
                <a:sym typeface="Work Sans"/>
              </a:rPr>
              <a:t>Há também a </a:t>
            </a:r>
            <a:r>
              <a:rPr b="1" i="1" lang="en" sz="1400">
                <a:latin typeface="Work Sans"/>
                <a:ea typeface="Work Sans"/>
                <a:cs typeface="Work Sans"/>
                <a:sym typeface="Work Sans"/>
              </a:rPr>
              <a:t>softmax</a:t>
            </a:r>
            <a:r>
              <a:rPr i="1" lang="en" sz="1400">
                <a:latin typeface="Work Sans"/>
                <a:ea typeface="Work Sans"/>
                <a:cs typeface="Work Sans"/>
                <a:sym typeface="Work Sans"/>
              </a:rPr>
              <a:t>,</a:t>
            </a:r>
            <a:r>
              <a:rPr b="1" i="1" lang="en" sz="1400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i="1" lang="en" sz="1400">
                <a:latin typeface="Work Sans"/>
                <a:ea typeface="Work Sans"/>
                <a:cs typeface="Work Sans"/>
                <a:sym typeface="Work Sans"/>
              </a:rPr>
              <a:t>usada na camada de output para problemas de multiclasse, a soma das probabilidades de todas as classes dará 1.</a:t>
            </a:r>
            <a:endParaRPr i="1" sz="1400"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pic>
        <p:nvPicPr>
          <p:cNvPr id="345" name="Google Shape;34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997" y="1897650"/>
            <a:ext cx="4556583" cy="245431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0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/>
          <p:nvPr/>
        </p:nvSpPr>
        <p:spPr>
          <a:xfrm>
            <a:off x="432825" y="1100475"/>
            <a:ext cx="8535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Observações:</a:t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1- Modelos regressivos não possuem função de ativação na camada de saída</a:t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2 - Essas funções são as mais comuns e mais utilizadas, porém existem outras e outras podem ser criadas</a:t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Mais funções de ativação disponíveis no Keras: </a:t>
            </a:r>
            <a:r>
              <a:rPr lang="en" sz="18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3"/>
              </a:rPr>
              <a:t>https://keras.io/activations/ </a:t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Explicações extras: </a:t>
            </a:r>
            <a:r>
              <a:rPr lang="en" sz="18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4"/>
              </a:rPr>
              <a:t>http://deeplearningbook.com.br/funcao-de-ativacao/</a:t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52" name="Google Shape;352;p31"/>
          <p:cNvSpPr txBox="1"/>
          <p:nvPr/>
        </p:nvSpPr>
        <p:spPr>
          <a:xfrm>
            <a:off x="507300" y="52348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Função de Ativação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53" name="Google Shape;353;p31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2"/>
          <p:cNvSpPr txBox="1"/>
          <p:nvPr>
            <p:ph idx="4294967295" type="title"/>
          </p:nvPr>
        </p:nvSpPr>
        <p:spPr>
          <a:xfrm>
            <a:off x="311700" y="2150850"/>
            <a:ext cx="50280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Vamos à prática - Construindo o modelo: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</a:t>
            </a:r>
            <a:r>
              <a:rPr lang="en" u="sng">
                <a:solidFill>
                  <a:schemeClr val="hlink"/>
                </a:solidFill>
                <a:hlinkClick r:id="rId3"/>
              </a:rPr>
              <a:t>Notebook</a:t>
            </a:r>
            <a:r>
              <a:rPr lang="en"/>
              <a:t>&gt;</a:t>
            </a:r>
            <a:endParaRPr/>
          </a:p>
        </p:txBody>
      </p:sp>
      <p:pic>
        <p:nvPicPr>
          <p:cNvPr id="360" name="Google Shape;36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419" y="706238"/>
            <a:ext cx="3429000" cy="342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361" name="Google Shape;361;p32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Para aprender os parâmetros </a:t>
            </a:r>
            <a:r>
              <a:rPr i="1" lang="en" sz="1800">
                <a:latin typeface="Work Sans"/>
                <a:ea typeface="Work Sans"/>
                <a:cs typeface="Work Sans"/>
                <a:sym typeface="Work Sans"/>
              </a:rPr>
              <a:t>w</a:t>
            </a: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 e </a:t>
            </a:r>
            <a:r>
              <a:rPr i="1" lang="en" sz="1800">
                <a:latin typeface="Work Sans"/>
                <a:ea typeface="Work Sans"/>
                <a:cs typeface="Work Sans"/>
                <a:sym typeface="Work Sans"/>
              </a:rPr>
              <a:t>b</a:t>
            </a: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 é preciso uma </a:t>
            </a:r>
            <a:r>
              <a:rPr b="1" lang="en" sz="1800">
                <a:latin typeface="Work Sans"/>
                <a:ea typeface="Work Sans"/>
                <a:cs typeface="Work Sans"/>
                <a:sym typeface="Work Sans"/>
              </a:rPr>
              <a:t>função de custo</a:t>
            </a: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. Primeiro, vamos definir uma função de perda ou </a:t>
            </a:r>
            <a:r>
              <a:rPr b="1" lang="en" sz="1800">
                <a:latin typeface="Work Sans"/>
                <a:ea typeface="Work Sans"/>
                <a:cs typeface="Work Sans"/>
                <a:sym typeface="Work Sans"/>
              </a:rPr>
              <a:t>Loss Function</a:t>
            </a: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 de modo que </a:t>
            </a:r>
            <a:r>
              <a:rPr b="1" lang="en" sz="1800">
                <a:latin typeface="Work Sans"/>
                <a:ea typeface="Work Sans"/>
                <a:cs typeface="Work Sans"/>
                <a:sym typeface="Work Sans"/>
              </a:rPr>
              <a:t>quanto mais próximo da resposta certa, menor seja o valor dessa função</a:t>
            </a: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:</a:t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34290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i="1" lang="en" sz="1400">
                <a:latin typeface="Work Sans"/>
                <a:ea typeface="Work Sans"/>
                <a:cs typeface="Work Sans"/>
                <a:sym typeface="Work Sans"/>
              </a:rPr>
              <a:t>Se uma instância tem label 1, então  (1−𝑦)  é  0 , deixando apenas o lado esquerdo da equação. Pra que ele seja o menor possível,  𝑦̂  precisa ser o maior possível, no caso o mais próximo de 1. O oposto também se aplica para quando o label é 0.</a:t>
            </a:r>
            <a:endParaRPr i="1" sz="14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67" name="Google Shape;367;p33"/>
          <p:cNvSpPr txBox="1"/>
          <p:nvPr/>
        </p:nvSpPr>
        <p:spPr>
          <a:xfrm>
            <a:off x="528450" y="49238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Aprendizado da Rede: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68" name="Google Shape;3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575" y="2633963"/>
            <a:ext cx="6830832" cy="39433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3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Com isso temos a função de Custo: </a:t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75" name="Google Shape;375;p34"/>
          <p:cNvSpPr txBox="1"/>
          <p:nvPr/>
        </p:nvSpPr>
        <p:spPr>
          <a:xfrm>
            <a:off x="521400" y="49238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Aprendizado da Rede: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76" name="Google Shape;3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6144" y="1782900"/>
            <a:ext cx="4091176" cy="3068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869" y="1015514"/>
            <a:ext cx="2995536" cy="6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4"/>
          <p:cNvSpPr txBox="1"/>
          <p:nvPr/>
        </p:nvSpPr>
        <p:spPr>
          <a:xfrm>
            <a:off x="398494" y="1846706"/>
            <a:ext cx="4091100" cy="17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Dado nosso custo, queremos encontrar  𝑤  e  𝑏  que minimize esse custo. Para isso utilizamos o </a:t>
            </a: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Gradiente Descendente.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A função de custo é uma função convexa, como uma bacia, então o que o gradiente faz é ir descendo o mais rápido possível até chegar no fundo da bacia, no menor ponto, independente do ponto inicial.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9" name="Google Shape;379;p34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"/>
          <p:cNvSpPr txBox="1"/>
          <p:nvPr/>
        </p:nvSpPr>
        <p:spPr>
          <a:xfrm>
            <a:off x="216874" y="330475"/>
            <a:ext cx="5215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Jéssica dos Santos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22" name="Google Shape;222;p17"/>
          <p:cNvSpPr txBox="1"/>
          <p:nvPr/>
        </p:nvSpPr>
        <p:spPr>
          <a:xfrm>
            <a:off x="155225" y="1495775"/>
            <a:ext cx="50088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Work Sans SemiBold"/>
              <a:buNone/>
            </a:pPr>
            <a:r>
              <a:rPr lang="en" sz="1500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Co-criadora da comunidade Mulheres em IA - MIA</a:t>
            </a:r>
            <a:endParaRPr sz="1500">
              <a:solidFill>
                <a:schemeClr val="dk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Work Sans SemiBold"/>
              <a:buNone/>
            </a:pPr>
            <a:r>
              <a:t/>
            </a:r>
            <a:endParaRPr sz="1500">
              <a:solidFill>
                <a:schemeClr val="dk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Work Sans SemiBold"/>
              <a:buNone/>
            </a:pPr>
            <a:r>
              <a:rPr lang="en" sz="1500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Head</a:t>
            </a:r>
            <a:r>
              <a:rPr lang="en" sz="1500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 de Dados na NeuralMed</a:t>
            </a:r>
            <a:endParaRPr sz="1500">
              <a:solidFill>
                <a:schemeClr val="dk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Work Sans SemiBold"/>
              <a:buNone/>
            </a:pPr>
            <a:r>
              <a:t/>
            </a:r>
            <a:endParaRPr sz="1500">
              <a:solidFill>
                <a:schemeClr val="dk2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Work Sans SemiBold"/>
              <a:buNone/>
            </a:pPr>
            <a:r>
              <a:t/>
            </a:r>
            <a:endParaRPr sz="1500">
              <a:solidFill>
                <a:schemeClr val="dk2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Work Sans SemiBold"/>
              <a:buNone/>
            </a:pPr>
            <a:r>
              <a:t/>
            </a:r>
            <a:endParaRPr sz="1500">
              <a:solidFill>
                <a:schemeClr val="dk2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Work Sans SemiBold"/>
              <a:buNone/>
            </a:pPr>
            <a:r>
              <a:rPr lang="en" sz="1500">
                <a:solidFill>
                  <a:schemeClr val="dk2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@j3ssicaSant0s</a:t>
            </a:r>
            <a:endParaRPr sz="1500">
              <a:solidFill>
                <a:schemeClr val="dk2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Work Sans SemiBold"/>
              <a:buNone/>
            </a:pPr>
            <a:r>
              <a:t/>
            </a:r>
            <a:endParaRPr sz="1500">
              <a:solidFill>
                <a:schemeClr val="dk2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Work Sans SemiBold"/>
              <a:buNone/>
            </a:pPr>
            <a:r>
              <a:rPr lang="en" sz="1500">
                <a:solidFill>
                  <a:schemeClr val="dk2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linkedin.com/in/jessica-santos-oliveira</a:t>
            </a:r>
            <a:endParaRPr sz="1500">
              <a:solidFill>
                <a:schemeClr val="dk2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223" name="Google Shape;223;p17"/>
          <p:cNvPicPr preferRelativeResize="0"/>
          <p:nvPr/>
        </p:nvPicPr>
        <p:blipFill rotWithShape="1">
          <a:blip r:embed="rId3">
            <a:alphaModFix/>
          </a:blip>
          <a:srcRect b="0" l="0" r="46695" t="0"/>
          <a:stretch/>
        </p:blipFill>
        <p:spPr>
          <a:xfrm>
            <a:off x="5172899" y="-22162"/>
            <a:ext cx="39711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25" y="4423775"/>
            <a:ext cx="614648" cy="61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5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5" name="Google Shape;385;p35"/>
          <p:cNvSpPr txBox="1"/>
          <p:nvPr/>
        </p:nvSpPr>
        <p:spPr>
          <a:xfrm>
            <a:off x="704450" y="49238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Aprendizado da Rede: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86" name="Google Shape;3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6144" y="1782900"/>
            <a:ext cx="4091176" cy="3068382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5"/>
          <p:cNvSpPr txBox="1"/>
          <p:nvPr/>
        </p:nvSpPr>
        <p:spPr>
          <a:xfrm>
            <a:off x="339538" y="1100463"/>
            <a:ext cx="4266600" cy="17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Para fazer essa "descida", utilizaremos a </a:t>
            </a: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derivada do custo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e uma taxa de aprendizado ou </a:t>
            </a: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learning rate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, da seguinte forma: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A cada iteração do algoritmo temos  , sendo  𝛼  o learning rate.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De modo geral, atualizamos w e b a cada iteração, sendo a velocidade controlada pelo learning rate, até chegarmos no ponto mínimo de custo.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88" name="Google Shape;388;p35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6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94" name="Google Shape;394;p36"/>
          <p:cNvSpPr txBox="1"/>
          <p:nvPr/>
        </p:nvSpPr>
        <p:spPr>
          <a:xfrm>
            <a:off x="514350" y="56583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Aprendizado da Rede: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95" name="Google Shape;395;p36"/>
          <p:cNvSpPr txBox="1"/>
          <p:nvPr/>
        </p:nvSpPr>
        <p:spPr>
          <a:xfrm>
            <a:off x="382550" y="861875"/>
            <a:ext cx="8408700" cy="3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Otimizadores:</a:t>
            </a:r>
            <a:endParaRPr b="1"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SGD: 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algoritmo de gradient padrão (geralmente utilizado com </a:t>
            </a: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Momentum: 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ao invés de usar só o gradiente do passo atual para calcular a direção da curva, olha também para alguns passos anteriores)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Adam: 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Adam pode ser visto como uma combinação de RMSprop e SGD com momentum. Ele usa os gradientes quadrados para escalar o learning rate (RMSprop) e aproveita o momentum usando a média móvel do gradiente em vez do próprio gradiente.</a:t>
            </a:r>
            <a:endParaRPr b="1"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Mais info: </a:t>
            </a:r>
            <a:endParaRPr b="1"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3"/>
              </a:rPr>
              <a:t>https://blog.paperspace.com/intro-to-optimization-in-deep-learning-gradient-descent/</a:t>
            </a:r>
            <a:endParaRPr sz="12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96" name="Google Shape;396;p36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7"/>
          <p:cNvSpPr txBox="1"/>
          <p:nvPr/>
        </p:nvSpPr>
        <p:spPr>
          <a:xfrm>
            <a:off x="432825" y="1100475"/>
            <a:ext cx="44244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Observações:</a:t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A função nunca é uma bacia perfeita, está mais para um “vale”. Por isso mais do que o método de otimização é importante prestar atenção no </a:t>
            </a:r>
            <a:r>
              <a:rPr b="1" lang="en" sz="1800">
                <a:latin typeface="Work Sans"/>
                <a:ea typeface="Work Sans"/>
                <a:cs typeface="Work Sans"/>
                <a:sym typeface="Work Sans"/>
              </a:rPr>
              <a:t>learning rate. </a:t>
            </a: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Se muito alto é possível ficar preso em um mínimo local, se muito baixo pode ficar muito lento.</a:t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02" name="Google Shape;402;p37"/>
          <p:cNvSpPr txBox="1"/>
          <p:nvPr/>
        </p:nvSpPr>
        <p:spPr>
          <a:xfrm>
            <a:off x="528450" y="49238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Aprendizado da Rede: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403" name="Google Shape;4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226" y="1100475"/>
            <a:ext cx="4025699" cy="310986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7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8"/>
          <p:cNvSpPr txBox="1"/>
          <p:nvPr>
            <p:ph idx="4294967295" type="title"/>
          </p:nvPr>
        </p:nvSpPr>
        <p:spPr>
          <a:xfrm>
            <a:off x="311700" y="2150850"/>
            <a:ext cx="50280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Vamos à prática - Construindo o modelo: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</a:t>
            </a:r>
            <a:r>
              <a:rPr lang="en" u="sng">
                <a:solidFill>
                  <a:schemeClr val="hlink"/>
                </a:solidFill>
                <a:hlinkClick r:id="rId3"/>
              </a:rPr>
              <a:t>Notebook</a:t>
            </a:r>
            <a:r>
              <a:rPr lang="en"/>
              <a:t>&gt;</a:t>
            </a:r>
            <a:endParaRPr/>
          </a:p>
        </p:txBody>
      </p:sp>
      <p:pic>
        <p:nvPicPr>
          <p:cNvPr id="411" name="Google Shape;41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419" y="706238"/>
            <a:ext cx="3429000" cy="342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12" name="Google Shape;412;p38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9"/>
          <p:cNvSpPr txBox="1"/>
          <p:nvPr/>
        </p:nvSpPr>
        <p:spPr>
          <a:xfrm>
            <a:off x="432731" y="1745091"/>
            <a:ext cx="50949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-</a:t>
            </a:r>
            <a:r>
              <a:rPr b="1" lang="en" sz="1800">
                <a:latin typeface="Work Sans"/>
                <a:ea typeface="Work Sans"/>
                <a:cs typeface="Work Sans"/>
                <a:sym typeface="Work Sans"/>
              </a:rPr>
              <a:t> Número de épocas</a:t>
            </a: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: Quantas vezes a rede vai passar por todos as instâncias</a:t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- </a:t>
            </a:r>
            <a:r>
              <a:rPr b="1" lang="en" sz="1800">
                <a:latin typeface="Work Sans"/>
                <a:ea typeface="Work Sans"/>
                <a:cs typeface="Work Sans"/>
                <a:sym typeface="Work Sans"/>
              </a:rPr>
              <a:t>Tamanho do batch</a:t>
            </a: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: Qual o tamanho do bloco que ela vai usar, ou seja, quantas instâncias por vez passarão pela rede</a:t>
            </a:r>
            <a:endParaRPr b="1"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18" name="Google Shape;418;p39"/>
          <p:cNvSpPr txBox="1"/>
          <p:nvPr/>
        </p:nvSpPr>
        <p:spPr>
          <a:xfrm>
            <a:off x="613125" y="69283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Treinamento: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419" name="Google Shape;4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7631" y="1485244"/>
            <a:ext cx="3272213" cy="2419594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9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0"/>
          <p:cNvSpPr txBox="1"/>
          <p:nvPr>
            <p:ph type="ctrTitle"/>
          </p:nvPr>
        </p:nvSpPr>
        <p:spPr>
          <a:xfrm>
            <a:off x="463525" y="2946350"/>
            <a:ext cx="4094400" cy="20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Redes Convolucionais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40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7" name="Google Shape;4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275" y="0"/>
            <a:ext cx="2902500" cy="29025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33" name="Google Shape;433;p41"/>
          <p:cNvSpPr txBox="1"/>
          <p:nvPr/>
        </p:nvSpPr>
        <p:spPr>
          <a:xfrm>
            <a:off x="275288" y="341044"/>
            <a:ext cx="85935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CNN (Convolutional Neural Network):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34" name="Google Shape;434;p41"/>
          <p:cNvSpPr txBox="1"/>
          <p:nvPr/>
        </p:nvSpPr>
        <p:spPr>
          <a:xfrm>
            <a:off x="382538" y="1167506"/>
            <a:ext cx="8445300" cy="3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Redes convolucionais são usadas principalmente para classificação de imagens.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35" name="Google Shape;43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788" y="1897650"/>
            <a:ext cx="4435694" cy="249508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1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42" name="Google Shape;442;p42"/>
          <p:cNvSpPr txBox="1"/>
          <p:nvPr/>
        </p:nvSpPr>
        <p:spPr>
          <a:xfrm>
            <a:off x="275288" y="341044"/>
            <a:ext cx="85935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*Imagem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43" name="Google Shape;443;p42"/>
          <p:cNvSpPr txBox="1"/>
          <p:nvPr/>
        </p:nvSpPr>
        <p:spPr>
          <a:xfrm>
            <a:off x="382538" y="1167506"/>
            <a:ext cx="8445300" cy="3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44" name="Google Shape;4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575" y="1100475"/>
            <a:ext cx="6772275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2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3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51" name="Google Shape;451;p43"/>
          <p:cNvSpPr txBox="1"/>
          <p:nvPr/>
        </p:nvSpPr>
        <p:spPr>
          <a:xfrm>
            <a:off x="275288" y="341044"/>
            <a:ext cx="85935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*Imagem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52" name="Google Shape;452;p43"/>
          <p:cNvSpPr txBox="1"/>
          <p:nvPr/>
        </p:nvSpPr>
        <p:spPr>
          <a:xfrm>
            <a:off x="382538" y="1167506"/>
            <a:ext cx="8445300" cy="3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53" name="Google Shape;453;p43"/>
          <p:cNvSpPr txBox="1"/>
          <p:nvPr/>
        </p:nvSpPr>
        <p:spPr>
          <a:xfrm>
            <a:off x="272063" y="852525"/>
            <a:ext cx="8445300" cy="3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No caso de imagens RGB(Red=vermelho, Green=verde, Blue=azul), existe uma matriz para cada cor (canal).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54" name="Google Shape;454;p43"/>
          <p:cNvPicPr preferRelativeResize="0"/>
          <p:nvPr/>
        </p:nvPicPr>
        <p:blipFill rotWithShape="1">
          <a:blip r:embed="rId3">
            <a:alphaModFix/>
          </a:blip>
          <a:srcRect b="999" l="0" r="0" t="0"/>
          <a:stretch/>
        </p:blipFill>
        <p:spPr>
          <a:xfrm>
            <a:off x="1733194" y="1623037"/>
            <a:ext cx="5743839" cy="3403987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3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4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1" name="Google Shape;461;p44"/>
          <p:cNvSpPr txBox="1"/>
          <p:nvPr/>
        </p:nvSpPr>
        <p:spPr>
          <a:xfrm>
            <a:off x="514350" y="32593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Como elas aprendem: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2" name="Google Shape;462;p44"/>
          <p:cNvSpPr txBox="1"/>
          <p:nvPr/>
        </p:nvSpPr>
        <p:spPr>
          <a:xfrm>
            <a:off x="349425" y="1054200"/>
            <a:ext cx="8445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Filtros convolucionais são usados para extrair features de imagens. 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63" name="Google Shape;4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6400" y="1511981"/>
            <a:ext cx="4362552" cy="3407157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4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"/>
          <p:cNvSpPr txBox="1"/>
          <p:nvPr>
            <p:ph type="ctrTitle"/>
          </p:nvPr>
        </p:nvSpPr>
        <p:spPr>
          <a:xfrm>
            <a:off x="463525" y="2946350"/>
            <a:ext cx="4094400" cy="20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 Learning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18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1" name="Google Shape;2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275" y="0"/>
            <a:ext cx="2902500" cy="29025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2286" y="1167506"/>
            <a:ext cx="4527821" cy="375163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5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71" name="Google Shape;471;p45"/>
          <p:cNvSpPr txBox="1"/>
          <p:nvPr/>
        </p:nvSpPr>
        <p:spPr>
          <a:xfrm>
            <a:off x="514350" y="32593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Como elas aprendem: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72" name="Google Shape;472;p45"/>
          <p:cNvSpPr txBox="1"/>
          <p:nvPr/>
        </p:nvSpPr>
        <p:spPr>
          <a:xfrm>
            <a:off x="382538" y="1167506"/>
            <a:ext cx="4224900" cy="3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Nas redes convolucionais esses filtros são aplicados em várias camadas: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73" name="Google Shape;473;p45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6"/>
          <p:cNvSpPr txBox="1"/>
          <p:nvPr>
            <p:ph idx="4294967295" type="title"/>
          </p:nvPr>
        </p:nvSpPr>
        <p:spPr>
          <a:xfrm>
            <a:off x="311700" y="2150850"/>
            <a:ext cx="50280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Vamos à prática - Construindo o modelo: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</a:t>
            </a:r>
            <a:r>
              <a:rPr lang="en" u="sng">
                <a:solidFill>
                  <a:schemeClr val="hlink"/>
                </a:solidFill>
                <a:hlinkClick r:id="rId3"/>
              </a:rPr>
              <a:t>Notebook</a:t>
            </a:r>
            <a:r>
              <a:rPr lang="en"/>
              <a:t>&gt;</a:t>
            </a:r>
            <a:endParaRPr/>
          </a:p>
        </p:txBody>
      </p:sp>
      <p:pic>
        <p:nvPicPr>
          <p:cNvPr id="480" name="Google Shape;48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419" y="706238"/>
            <a:ext cx="3429000" cy="342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81" name="Google Shape;481;p46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7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87" name="Google Shape;487;p47"/>
          <p:cNvSpPr txBox="1"/>
          <p:nvPr/>
        </p:nvSpPr>
        <p:spPr>
          <a:xfrm>
            <a:off x="514350" y="32593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Outras camadas: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88" name="Google Shape;488;p47"/>
          <p:cNvSpPr txBox="1"/>
          <p:nvPr/>
        </p:nvSpPr>
        <p:spPr>
          <a:xfrm>
            <a:off x="382538" y="1167506"/>
            <a:ext cx="83259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MaxPooling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: Realiza o downsampling pós convolução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89" name="Google Shape;48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5563" y="1866675"/>
            <a:ext cx="5200650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7"/>
          <p:cNvSpPr txBox="1"/>
          <p:nvPr/>
        </p:nvSpPr>
        <p:spPr>
          <a:xfrm>
            <a:off x="672206" y="4249256"/>
            <a:ext cx="75252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Diminui a quantidade de pixels a serem analisados nas camadas seguintes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91" name="Google Shape;491;p47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8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97" name="Google Shape;497;p48"/>
          <p:cNvSpPr txBox="1"/>
          <p:nvPr/>
        </p:nvSpPr>
        <p:spPr>
          <a:xfrm>
            <a:off x="514350" y="32593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Outras camadas: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98" name="Google Shape;498;p48"/>
          <p:cNvSpPr txBox="1"/>
          <p:nvPr/>
        </p:nvSpPr>
        <p:spPr>
          <a:xfrm>
            <a:off x="382538" y="1167506"/>
            <a:ext cx="83259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MaxPooling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: Realiza o downsampling pós convolução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99" name="Google Shape;49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5563" y="1866675"/>
            <a:ext cx="5200650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8"/>
          <p:cNvSpPr txBox="1"/>
          <p:nvPr/>
        </p:nvSpPr>
        <p:spPr>
          <a:xfrm>
            <a:off x="672206" y="4249256"/>
            <a:ext cx="75252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Diminui a quantidade de pixels a serem analisados nas camadas seguintes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01" name="Google Shape;501;p48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9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07" name="Google Shape;507;p49"/>
          <p:cNvSpPr txBox="1"/>
          <p:nvPr/>
        </p:nvSpPr>
        <p:spPr>
          <a:xfrm>
            <a:off x="514350" y="32593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Outras camadas: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08" name="Google Shape;508;p49"/>
          <p:cNvSpPr txBox="1"/>
          <p:nvPr/>
        </p:nvSpPr>
        <p:spPr>
          <a:xfrm>
            <a:off x="382538" y="1167506"/>
            <a:ext cx="83259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Dropout: 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Em cada época desativa aleatoriamente um % de neurônios. </a:t>
            </a:r>
            <a:endParaRPr b="1"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09" name="Google Shape;509;p49"/>
          <p:cNvSpPr txBox="1"/>
          <p:nvPr/>
        </p:nvSpPr>
        <p:spPr>
          <a:xfrm>
            <a:off x="936563" y="4520025"/>
            <a:ext cx="72606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Diminui a chance de Overfitting</a:t>
            </a:r>
            <a:endParaRPr sz="1800"/>
          </a:p>
        </p:txBody>
      </p:sp>
      <p:pic>
        <p:nvPicPr>
          <p:cNvPr id="510" name="Google Shape;51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5933" y="1685400"/>
            <a:ext cx="2712142" cy="283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9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0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17" name="Google Shape;517;p50"/>
          <p:cNvSpPr txBox="1"/>
          <p:nvPr/>
        </p:nvSpPr>
        <p:spPr>
          <a:xfrm>
            <a:off x="514350" y="32593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Outras camadas: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18" name="Google Shape;518;p50"/>
          <p:cNvSpPr txBox="1"/>
          <p:nvPr>
            <p:ph idx="4294967295" type="title"/>
          </p:nvPr>
        </p:nvSpPr>
        <p:spPr>
          <a:xfrm>
            <a:off x="311738" y="1068088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solidFill>
                  <a:schemeClr val="dk1"/>
                </a:solidFill>
              </a:rPr>
              <a:t>Quando saímos da convolução para ir para uma camada Densa precisamos voltar os valores para 1 Dimensão. Temos 2 possíveis maneiras para isso:</a:t>
            </a:r>
            <a:endParaRPr b="0" sz="1500">
              <a:solidFill>
                <a:schemeClr val="dk1"/>
              </a:solidFill>
            </a:endParaRPr>
          </a:p>
        </p:txBody>
      </p:sp>
      <p:sp>
        <p:nvSpPr>
          <p:cNvPr id="519" name="Google Shape;519;p50"/>
          <p:cNvSpPr txBox="1"/>
          <p:nvPr>
            <p:ph idx="4294967295" type="body"/>
          </p:nvPr>
        </p:nvSpPr>
        <p:spPr>
          <a:xfrm>
            <a:off x="7272675" y="1921073"/>
            <a:ext cx="1573800" cy="21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b="1" lang="en" sz="1800"/>
              <a:t>Flatten: </a:t>
            </a:r>
            <a:r>
              <a:rPr lang="en" sz="1800"/>
              <a:t>simplesmente “estico” tudo em uma dimensão</a:t>
            </a:r>
            <a:endParaRPr sz="1800"/>
          </a:p>
        </p:txBody>
      </p:sp>
      <p:sp>
        <p:nvSpPr>
          <p:cNvPr id="520" name="Google Shape;520;p50"/>
          <p:cNvSpPr txBox="1"/>
          <p:nvPr>
            <p:ph idx="4294967295" type="body"/>
          </p:nvPr>
        </p:nvSpPr>
        <p:spPr>
          <a:xfrm>
            <a:off x="514350" y="1921069"/>
            <a:ext cx="1356900" cy="292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/>
              <a:t>Global Average Pooling: </a:t>
            </a:r>
            <a:r>
              <a:rPr lang="en" sz="1800"/>
              <a:t>Tiro a média geral de cada “mapa de feature”</a:t>
            </a:r>
            <a:endParaRPr sz="1800"/>
          </a:p>
        </p:txBody>
      </p:sp>
      <p:pic>
        <p:nvPicPr>
          <p:cNvPr id="521" name="Google Shape;52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9836" y="1897650"/>
            <a:ext cx="5264324" cy="2974762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0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1"/>
          <p:cNvSpPr txBox="1"/>
          <p:nvPr>
            <p:ph idx="4294967295" type="title"/>
          </p:nvPr>
        </p:nvSpPr>
        <p:spPr>
          <a:xfrm>
            <a:off x="311700" y="2150850"/>
            <a:ext cx="50280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Vamos à prática - Construindo o modelo: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</a:t>
            </a:r>
            <a:r>
              <a:rPr lang="en" u="sng">
                <a:solidFill>
                  <a:schemeClr val="hlink"/>
                </a:solidFill>
                <a:hlinkClick r:id="rId3"/>
              </a:rPr>
              <a:t>Notebook</a:t>
            </a:r>
            <a:r>
              <a:rPr lang="en"/>
              <a:t>&gt;</a:t>
            </a:r>
            <a:endParaRPr/>
          </a:p>
        </p:txBody>
      </p:sp>
      <p:pic>
        <p:nvPicPr>
          <p:cNvPr id="529" name="Google Shape;52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419" y="706238"/>
            <a:ext cx="3429000" cy="342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530" name="Google Shape;530;p51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36" name="Google Shape;536;p52"/>
          <p:cNvSpPr txBox="1"/>
          <p:nvPr/>
        </p:nvSpPr>
        <p:spPr>
          <a:xfrm>
            <a:off x="514350" y="32593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Pré-processing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37" name="Google Shape;537;p52"/>
          <p:cNvSpPr txBox="1"/>
          <p:nvPr/>
        </p:nvSpPr>
        <p:spPr>
          <a:xfrm>
            <a:off x="382538" y="1167506"/>
            <a:ext cx="83259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794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ork Sans"/>
              <a:buChar char="-"/>
            </a:pP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Tratamento das imagens: 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É sempre uma boa prática normalizar as imagens. Também podemos adicionar outros tratamentos como: remover bordas, melhorar nitidez da imagem, remover ruídos, etc. (Uma boa biblioteca para ser estudada de processamento de imagens é o opencv)</a:t>
            </a:r>
            <a:endParaRPr b="1"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3429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3429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2794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ork Sans"/>
              <a:buChar char="-"/>
            </a:pP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Image Augmentation: 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Processo de gerar mais imagens aplicando transformações em cima das originais para diversificar o dataset.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3429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sp>
        <p:nvSpPr>
          <p:cNvPr id="538" name="Google Shape;538;p52"/>
          <p:cNvSpPr txBox="1"/>
          <p:nvPr/>
        </p:nvSpPr>
        <p:spPr>
          <a:xfrm>
            <a:off x="936563" y="4520025"/>
            <a:ext cx="72606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39" name="Google Shape;539;p52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3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45" name="Google Shape;545;p53"/>
          <p:cNvSpPr txBox="1"/>
          <p:nvPr/>
        </p:nvSpPr>
        <p:spPr>
          <a:xfrm>
            <a:off x="514350" y="32593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Pré-processing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46" name="Google Shape;546;p53"/>
          <p:cNvSpPr txBox="1"/>
          <p:nvPr/>
        </p:nvSpPr>
        <p:spPr>
          <a:xfrm>
            <a:off x="382538" y="1167506"/>
            <a:ext cx="83259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794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ork Sans"/>
              <a:buChar char="-"/>
            </a:pP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Tratamento das imagens: 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É sempre uma boa prática normalizar as imagens. Também podemos adicionar outros tratamentos como: remover bordas, melhorar nitidez da imagem, remover ruídos, etc. (Uma boa biblioteca para ser estudada de processamento de imagens é o opencv)</a:t>
            </a:r>
            <a:endParaRPr b="1"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3429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3429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2794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ork Sans"/>
              <a:buChar char="-"/>
            </a:pP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Image Augmentation: 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Processo de gerar mais imagens aplicando transformações em cima das originais para diversificar o dataset.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3429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sp>
        <p:nvSpPr>
          <p:cNvPr id="547" name="Google Shape;547;p53"/>
          <p:cNvSpPr txBox="1"/>
          <p:nvPr/>
        </p:nvSpPr>
        <p:spPr>
          <a:xfrm>
            <a:off x="936563" y="4520025"/>
            <a:ext cx="72606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48" name="Google Shape;54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5451" y="375326"/>
            <a:ext cx="3587300" cy="2677383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3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4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55" name="Google Shape;555;p54"/>
          <p:cNvSpPr txBox="1"/>
          <p:nvPr/>
        </p:nvSpPr>
        <p:spPr>
          <a:xfrm>
            <a:off x="514350" y="32593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Treinamento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56" name="Google Shape;556;p54"/>
          <p:cNvSpPr txBox="1"/>
          <p:nvPr/>
        </p:nvSpPr>
        <p:spPr>
          <a:xfrm>
            <a:off x="382538" y="1167506"/>
            <a:ext cx="83259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794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ork Sans"/>
              <a:buChar char="-"/>
            </a:pP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Generator: 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para leitura das imagens direto do disco. O image augmentor pode ocorrer aqui. 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2794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ork Sans"/>
              <a:buChar char="-"/>
            </a:pPr>
            <a:r>
              <a:rPr b="1"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Callbacks: </a:t>
            </a: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funções chamadas durante o treinamento. Podem ser para: alteração do learning rate, parada do treinamento antes do total de épocas, salvar o modelo durante o treinamento, etc.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sp>
        <p:nvSpPr>
          <p:cNvPr id="557" name="Google Shape;557;p54"/>
          <p:cNvSpPr txBox="1"/>
          <p:nvPr/>
        </p:nvSpPr>
        <p:spPr>
          <a:xfrm>
            <a:off x="936563" y="4520025"/>
            <a:ext cx="72606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58" name="Google Shape;558;p54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"/>
          <p:cNvSpPr txBox="1"/>
          <p:nvPr/>
        </p:nvSpPr>
        <p:spPr>
          <a:xfrm>
            <a:off x="3024115" y="3617755"/>
            <a:ext cx="7512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Health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19"/>
          <p:cNvSpPr txBox="1"/>
          <p:nvPr/>
        </p:nvSpPr>
        <p:spPr>
          <a:xfrm>
            <a:off x="424331" y="812488"/>
            <a:ext cx="5950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Redes</a:t>
            </a:r>
            <a:r>
              <a:rPr lang="en" sz="1900">
                <a:solidFill>
                  <a:srgbClr val="595959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 </a:t>
            </a:r>
            <a:r>
              <a:rPr b="1" lang="en" sz="3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Neurais</a:t>
            </a:r>
            <a:endParaRPr sz="1100"/>
          </a:p>
        </p:txBody>
      </p:sp>
      <p:sp>
        <p:nvSpPr>
          <p:cNvPr id="238" name="Google Shape;238;p19"/>
          <p:cNvSpPr/>
          <p:nvPr/>
        </p:nvSpPr>
        <p:spPr>
          <a:xfrm>
            <a:off x="849425" y="1594550"/>
            <a:ext cx="7298400" cy="3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66700" lvl="1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Work Sans SemiBold"/>
              <a:buChar char="○"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Queremos fazer um algoritmo para prever preços de aluguel de aptos: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68580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68580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Temos 3 aptos de exemplo e 2 variáveis: # quartos e m2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A: 2 quartos, 60m2 = custa 1400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B: 2 quartos, 40m2 = custa 1000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C: 1 quarto, 60m2 = custa 1300</a:t>
            </a:r>
            <a:endParaRPr sz="1200">
              <a:solidFill>
                <a:srgbClr val="595959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39" name="Google Shape;239;p19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5"/>
          <p:cNvSpPr txBox="1"/>
          <p:nvPr/>
        </p:nvSpPr>
        <p:spPr>
          <a:xfrm>
            <a:off x="432825" y="1100475"/>
            <a:ext cx="8123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64" name="Google Shape;564;p55"/>
          <p:cNvSpPr txBox="1"/>
          <p:nvPr/>
        </p:nvSpPr>
        <p:spPr>
          <a:xfrm>
            <a:off x="514350" y="32593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Transfer Learning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65" name="Google Shape;565;p55"/>
          <p:cNvSpPr txBox="1"/>
          <p:nvPr/>
        </p:nvSpPr>
        <p:spPr>
          <a:xfrm>
            <a:off x="367425" y="933881"/>
            <a:ext cx="3580500" cy="39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Nem sempre precisamos definir a arquitetura da nossa rede do zero. Para reconhecimento de imagens existem arquiteturas já definidas e pré-treinadas com o Imagenet - um dataset com 1.2 milhões de imagens e 1000 categorias.</a:t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34290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66" name="Google Shape;566;p55"/>
          <p:cNvSpPr txBox="1"/>
          <p:nvPr/>
        </p:nvSpPr>
        <p:spPr>
          <a:xfrm>
            <a:off x="936563" y="4520025"/>
            <a:ext cx="72606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67" name="Google Shape;56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613" y="922022"/>
            <a:ext cx="4935077" cy="3299459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5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"/>
          <p:cNvSpPr txBox="1"/>
          <p:nvPr/>
        </p:nvSpPr>
        <p:spPr>
          <a:xfrm>
            <a:off x="3024115" y="3617755"/>
            <a:ext cx="7512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Health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5" name="Google Shape;245;p20"/>
          <p:cNvSpPr txBox="1"/>
          <p:nvPr/>
        </p:nvSpPr>
        <p:spPr>
          <a:xfrm>
            <a:off x="424331" y="805438"/>
            <a:ext cx="5950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Redes</a:t>
            </a:r>
            <a:r>
              <a:rPr lang="en" sz="1900">
                <a:solidFill>
                  <a:srgbClr val="595959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 </a:t>
            </a:r>
            <a:r>
              <a:rPr b="1" lang="en" sz="3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Neurais</a:t>
            </a:r>
            <a:endParaRPr sz="1100"/>
          </a:p>
        </p:txBody>
      </p:sp>
      <p:sp>
        <p:nvSpPr>
          <p:cNvPr id="246" name="Google Shape;246;p20"/>
          <p:cNvSpPr/>
          <p:nvPr/>
        </p:nvSpPr>
        <p:spPr>
          <a:xfrm>
            <a:off x="849425" y="1639250"/>
            <a:ext cx="7298400" cy="31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66700" lvl="1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Work Sans SemiBold"/>
              <a:buChar char="○"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Queremos fazer um algoritmo para prever preços de aluguel de aptos: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68580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68580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Temos 3 aptos de exemplo e 2 variáve</a:t>
            </a:r>
            <a:r>
              <a:rPr lang="en" sz="1200">
                <a:solidFill>
                  <a:srgbClr val="595959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is</a:t>
            </a:r>
            <a:r>
              <a:rPr lang="en">
                <a:latin typeface="Work Sans"/>
                <a:ea typeface="Work Sans"/>
                <a:cs typeface="Work Sans"/>
                <a:sym typeface="Work Sans"/>
              </a:rPr>
              <a:t>: # quartos e m2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A: 2         + 6      = 14</a:t>
            </a:r>
            <a:endParaRPr sz="1200">
              <a:solidFill>
                <a:srgbClr val="595959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B: 2         + 4      = 10</a:t>
            </a:r>
            <a:endParaRPr sz="1200">
              <a:solidFill>
                <a:srgbClr val="595959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C: 1         + 6      = 13</a:t>
            </a:r>
            <a:endParaRPr sz="1200">
              <a:solidFill>
                <a:srgbClr val="595959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95959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					2         + 5      = ?</a:t>
            </a:r>
            <a:endParaRPr sz="1200">
              <a:solidFill>
                <a:srgbClr val="595959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descr="🛌" id="247" name="Google Shape;2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150" y="2885682"/>
            <a:ext cx="240769" cy="240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🛌" id="248" name="Google Shape;2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150" y="3261132"/>
            <a:ext cx="240769" cy="240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🛌" id="249" name="Google Shape;2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150" y="3636569"/>
            <a:ext cx="240769" cy="240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🏠" id="250" name="Google Shape;25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931" y="2910381"/>
            <a:ext cx="201337" cy="164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🏠" id="251" name="Google Shape;2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931" y="3261131"/>
            <a:ext cx="201337" cy="164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🏠" id="252" name="Google Shape;25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931" y="3674631"/>
            <a:ext cx="201337" cy="164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🛌" id="253" name="Google Shape;2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0488" y="4342988"/>
            <a:ext cx="240769" cy="240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🏠" id="254" name="Google Shape;25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5494" y="4381050"/>
            <a:ext cx="201337" cy="16464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0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/>
          <p:nvPr/>
        </p:nvSpPr>
        <p:spPr>
          <a:xfrm>
            <a:off x="3024115" y="3617755"/>
            <a:ext cx="7512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Health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21"/>
          <p:cNvSpPr txBox="1"/>
          <p:nvPr/>
        </p:nvSpPr>
        <p:spPr>
          <a:xfrm>
            <a:off x="424331" y="770163"/>
            <a:ext cx="5950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Redes</a:t>
            </a:r>
            <a:r>
              <a:rPr lang="en" sz="1900">
                <a:solidFill>
                  <a:srgbClr val="595959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 </a:t>
            </a:r>
            <a:r>
              <a:rPr b="1" lang="en" sz="3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Neurais</a:t>
            </a:r>
            <a:endParaRPr sz="1100"/>
          </a:p>
        </p:txBody>
      </p:sp>
      <p:sp>
        <p:nvSpPr>
          <p:cNvPr id="262" name="Google Shape;262;p21"/>
          <p:cNvSpPr/>
          <p:nvPr/>
        </p:nvSpPr>
        <p:spPr>
          <a:xfrm>
            <a:off x="849425" y="1594550"/>
            <a:ext cx="7298400" cy="3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66700" lvl="1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Work Sans SemiBold"/>
              <a:buChar char="○"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Queremos fazer um algoritmo para prever preços de aluguel de aptos: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Temos 3 aptos de exemplo e 2 variáveis: # quartos e m2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A: 2         + 6      = 14</a:t>
            </a:r>
            <a:endParaRPr sz="1200">
              <a:solidFill>
                <a:srgbClr val="595959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B: 2         + 4      = 10</a:t>
            </a:r>
            <a:endParaRPr sz="1200">
              <a:solidFill>
                <a:srgbClr val="595959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C: 1         + 6      = 13</a:t>
            </a:r>
            <a:endParaRPr sz="1200">
              <a:solidFill>
                <a:srgbClr val="595959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95959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					2         + 5      = 12</a:t>
            </a:r>
            <a:endParaRPr sz="1200">
              <a:solidFill>
                <a:srgbClr val="595959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indent="0" lvl="0" marL="0" rtl="0"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					= 1               = 2</a:t>
            </a:r>
            <a:endParaRPr sz="1200">
              <a:solidFill>
                <a:srgbClr val="595959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descr="🛌" id="263" name="Google Shape;2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150" y="2842982"/>
            <a:ext cx="240769" cy="240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🛌" id="264" name="Google Shape;2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150" y="3248394"/>
            <a:ext cx="240769" cy="240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🛌" id="265" name="Google Shape;2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150" y="3565407"/>
            <a:ext cx="240769" cy="240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🏠" id="266" name="Google Shape;26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931" y="2881044"/>
            <a:ext cx="201337" cy="164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🏠" id="267" name="Google Shape;26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931" y="3286469"/>
            <a:ext cx="201337" cy="164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🏠" id="268" name="Google Shape;26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931" y="3617744"/>
            <a:ext cx="201337" cy="164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🛌" id="269" name="Google Shape;2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8725" y="4351700"/>
            <a:ext cx="240769" cy="240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🏠" id="270" name="Google Shape;27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4369" y="4389763"/>
            <a:ext cx="201337" cy="164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🛌" id="271" name="Google Shape;27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9494" y="4673913"/>
            <a:ext cx="240769" cy="240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🏠" id="272" name="Google Shape;27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4681" y="4750038"/>
            <a:ext cx="201337" cy="16464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1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"/>
          <p:cNvSpPr txBox="1"/>
          <p:nvPr/>
        </p:nvSpPr>
        <p:spPr>
          <a:xfrm>
            <a:off x="432825" y="1029675"/>
            <a:ext cx="8450100" cy="23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Uma rede neural simples pode ser comparada a uma função de regressão linear. Como exemplo, se quisermos predizer o valor de uma casa baseado no tamanho e no número de quartos da mesma, pode-se construir uma rede neural simples com apenas um neurônio, que recebe tamanho e # quartos como entrada, computa através de uma função linear e retorna como output o preço:</a:t>
            </a:r>
            <a:endParaRPr sz="1800"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279" name="Google Shape;279;p22"/>
          <p:cNvSpPr txBox="1"/>
          <p:nvPr/>
        </p:nvSpPr>
        <p:spPr>
          <a:xfrm>
            <a:off x="394400" y="42158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O que é uma Rede Neural?</a:t>
            </a:r>
            <a:endParaRPr b="1" sz="36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80" name="Google Shape;2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650" y="2923275"/>
            <a:ext cx="5238712" cy="188358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2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3"/>
          <p:cNvSpPr txBox="1"/>
          <p:nvPr/>
        </p:nvSpPr>
        <p:spPr>
          <a:xfrm>
            <a:off x="432825" y="1029675"/>
            <a:ext cx="8450100" cy="23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Uma rede mais complexa seria como o exemplo abaixo adicionando mais valores de entrada e neurônios na camada intermediária (chamada de </a:t>
            </a:r>
            <a:r>
              <a:rPr b="1" lang="en" sz="1800">
                <a:latin typeface="Work Sans"/>
                <a:ea typeface="Work Sans"/>
                <a:cs typeface="Work Sans"/>
                <a:sym typeface="Work Sans"/>
              </a:rPr>
              <a:t>hidden Layer</a:t>
            </a: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 ou camada oculta):</a:t>
            </a:r>
            <a:endParaRPr sz="1800"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287" name="Google Shape;287;p23"/>
          <p:cNvSpPr txBox="1"/>
          <p:nvPr/>
        </p:nvSpPr>
        <p:spPr>
          <a:xfrm>
            <a:off x="521400" y="46703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O que é uma Rede Neural?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88" name="Google Shape;2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4866" y="2010300"/>
            <a:ext cx="4814269" cy="2966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3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/>
          <p:nvPr/>
        </p:nvSpPr>
        <p:spPr>
          <a:xfrm>
            <a:off x="432825" y="1289588"/>
            <a:ext cx="3828600" cy="3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latin typeface="Work Sans"/>
                <a:ea typeface="Work Sans"/>
                <a:cs typeface="Work Sans"/>
                <a:sym typeface="Work Sans"/>
              </a:rPr>
              <a:t>Na prática precisamos apenas definir as variáveis de entrada (X) e dizer qual a saída para cada exemplo. Todos os neurônios de entrada são ligados aos neurônios da camada oculta. A relação entre as variáveis, ou seja, os pesos, é o que a rede vai aprender.</a:t>
            </a:r>
            <a:endParaRPr sz="1800"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295" name="Google Shape;295;p24"/>
          <p:cNvSpPr txBox="1"/>
          <p:nvPr/>
        </p:nvSpPr>
        <p:spPr>
          <a:xfrm>
            <a:off x="475000" y="509381"/>
            <a:ext cx="7143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C1E20"/>
                </a:solidFill>
                <a:latin typeface="Work Sans"/>
                <a:ea typeface="Work Sans"/>
                <a:cs typeface="Work Sans"/>
                <a:sym typeface="Work Sans"/>
              </a:rPr>
              <a:t>O que é uma Rede Neural?</a:t>
            </a:r>
            <a:endParaRPr b="1" sz="3600">
              <a:solidFill>
                <a:srgbClr val="1C1E2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96" name="Google Shape;29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888" y="1029675"/>
            <a:ext cx="4251000" cy="361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4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alerio template">
  <a:themeElements>
    <a:clrScheme name="Custom 347">
      <a:dk1>
        <a:srgbClr val="000000"/>
      </a:dk1>
      <a:lt1>
        <a:srgbClr val="FFFFFF"/>
      </a:lt1>
      <a:dk2>
        <a:srgbClr val="434343"/>
      </a:dk2>
      <a:lt2>
        <a:srgbClr val="E0E4E9"/>
      </a:lt2>
      <a:accent1>
        <a:srgbClr val="B41F79"/>
      </a:accent1>
      <a:accent2>
        <a:srgbClr val="C71563"/>
      </a:accent2>
      <a:accent3>
        <a:srgbClr val="92A8C8"/>
      </a:accent3>
      <a:accent4>
        <a:srgbClr val="EEE7EB"/>
      </a:accent4>
      <a:accent5>
        <a:srgbClr val="BA1B77"/>
      </a:accent5>
      <a:accent6>
        <a:srgbClr val="DE094C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